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8" r:id="rId2"/>
    <p:sldId id="283" r:id="rId3"/>
    <p:sldId id="282" r:id="rId4"/>
    <p:sldId id="268" r:id="rId5"/>
    <p:sldId id="275" r:id="rId6"/>
    <p:sldId id="274" r:id="rId7"/>
    <p:sldId id="279" r:id="rId8"/>
    <p:sldId id="280" r:id="rId9"/>
    <p:sldId id="278" r:id="rId10"/>
    <p:sldId id="301" r:id="rId11"/>
    <p:sldId id="305" r:id="rId12"/>
    <p:sldId id="303" r:id="rId13"/>
    <p:sldId id="304" r:id="rId14"/>
    <p:sldId id="272" r:id="rId15"/>
    <p:sldId id="273" r:id="rId16"/>
    <p:sldId id="276" r:id="rId17"/>
    <p:sldId id="277" r:id="rId18"/>
    <p:sldId id="284" r:id="rId19"/>
    <p:sldId id="306" r:id="rId20"/>
    <p:sldId id="307" r:id="rId21"/>
    <p:sldId id="308" r:id="rId22"/>
    <p:sldId id="286" r:id="rId23"/>
    <p:sldId id="309" r:id="rId24"/>
    <p:sldId id="310" r:id="rId25"/>
    <p:sldId id="302" r:id="rId26"/>
    <p:sldId id="291" r:id="rId27"/>
    <p:sldId id="294" r:id="rId28"/>
    <p:sldId id="300" r:id="rId29"/>
    <p:sldId id="292" r:id="rId30"/>
  </p:sldIdLst>
  <p:sldSz cx="12192000" cy="6858000"/>
  <p:notesSz cx="7104063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660"/>
  </p:normalViewPr>
  <p:slideViewPr>
    <p:cSldViewPr snapToGrid="0">
      <p:cViewPr varScale="1">
        <p:scale>
          <a:sx n="78" d="100"/>
          <a:sy n="78" d="100"/>
        </p:scale>
        <p:origin x="8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C5A06CB-4A75-4B40-8DE6-258CD41BEDF1}" type="datetimeFigureOut">
              <a:rPr lang="it-IT" smtClean="0"/>
              <a:t>10/05/2024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D4DEB1C-5359-4750-99BD-BDB3E05D3B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9038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7814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2549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6782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5182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1571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0769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4406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0451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3271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3271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6987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 dirty="0"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4010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0070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6253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5863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 dirty="0"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5863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 dirty="0"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247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35359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0692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4449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325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0372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4328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475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5492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078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385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82533" y="6012639"/>
            <a:ext cx="16660338" cy="569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4425" y="949325"/>
            <a:ext cx="8437563" cy="474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9636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CB316-21B3-7404-610E-71F0357A9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CAC1A1F-A412-D1BD-696B-18D5E164E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BCF67D-1877-A5CA-BF63-8713848B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9238-F2AA-4D15-B1B4-96A31CFCC586}" type="datetimeFigureOut">
              <a:rPr lang="it-IT" smtClean="0"/>
              <a:t>10/05/2024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7AC960-B5A4-80BD-56BC-9FC4103AE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C3B783-49BE-7D14-3970-CDD8A426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5173C-4F44-4EC7-9705-80D7734DDE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4536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3BB599-37D5-C4EC-E5AE-DE7E53886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EACFC8B-D1FA-71EC-8E32-B5E6C5FE2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15113C-C9C6-E513-854F-9696F39D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9238-F2AA-4D15-B1B4-96A31CFCC586}" type="datetimeFigureOut">
              <a:rPr lang="it-IT" smtClean="0"/>
              <a:t>10/05/2024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8C33CF-5A17-E3F0-887B-272CC333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2AF620E-76A5-288C-4DB2-436E4C92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5173C-4F44-4EC7-9705-80D7734DDE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535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E243CC5-6373-E1F8-CA30-3E01C3D338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529C323-FC89-DAF3-37F9-741BA8C16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EAF76F-B7A1-9FF4-379B-F0B5A24B2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9238-F2AA-4D15-B1B4-96A31CFCC586}" type="datetimeFigureOut">
              <a:rPr lang="it-IT" smtClean="0"/>
              <a:t>10/05/2024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176F58-06D8-55E2-6C73-9ACD782B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DBBEB4-9583-A838-E358-382C2200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5173C-4F44-4EC7-9705-80D7734DDE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060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1DF557-0E12-B05E-7955-B269F07EB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576A0D-2461-9E25-2FF8-F32160E50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E79F3A-4251-515A-9EE3-6830EFF7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9238-F2AA-4D15-B1B4-96A31CFCC586}" type="datetimeFigureOut">
              <a:rPr lang="it-IT" smtClean="0"/>
              <a:t>10/05/2024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248079-51E8-BC9A-86B0-86FDE4352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F70063-7F76-13F1-3737-6941CFF3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5173C-4F44-4EC7-9705-80D7734DDE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6826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15BFDD-65FB-A75A-62DF-93A9BBDE7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9C2B60-687B-CFAC-78A3-0494A8CE1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3A9FA3-8063-6507-67C0-2F62381B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9238-F2AA-4D15-B1B4-96A31CFCC586}" type="datetimeFigureOut">
              <a:rPr lang="it-IT" smtClean="0"/>
              <a:t>10/05/2024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8C3A27-D47B-7CB9-85D8-80123E4A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B9E868-7171-74A6-77E9-E5ED385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5173C-4F44-4EC7-9705-80D7734DDE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21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CB5655-C40D-38A6-1F0E-79212018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691D9A-F6B1-04B4-D6BF-F1EB47A45E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FBFD89-969A-225C-DF89-6A8E47869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440D56-D75E-FEB4-6DBA-72453DDD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9238-F2AA-4D15-B1B4-96A31CFCC586}" type="datetimeFigureOut">
              <a:rPr lang="it-IT" smtClean="0"/>
              <a:t>10/05/2024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CBC0DE-898D-0951-E47E-EEFC17669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E35FF74-DE76-2B3B-4172-3C271FC0F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5173C-4F44-4EC7-9705-80D7734DDE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427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1E3817-EED1-BE50-9AD1-0C2895868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EFD84B-557F-1E5D-5492-9AD8592B0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D57BBE1-EACE-4381-8611-F55A58344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A576961-FFC3-3A04-2DB0-1874BF1188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2FC93DB-9056-BEFF-990E-E1DD7F27D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F008830-10F0-9C4B-CCDD-1030FF8B8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9238-F2AA-4D15-B1B4-96A31CFCC586}" type="datetimeFigureOut">
              <a:rPr lang="it-IT" smtClean="0"/>
              <a:t>10/05/2024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2E9F491-12CA-0751-C9CE-F3E222B4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8B0D660-65A2-61EA-130B-64EB65E1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5173C-4F44-4EC7-9705-80D7734DDE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890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713B2E-3D75-E8EF-0DD3-2C2703FF6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B254176-249B-3045-F8EB-D15C33B87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9238-F2AA-4D15-B1B4-96A31CFCC586}" type="datetimeFigureOut">
              <a:rPr lang="it-IT" smtClean="0"/>
              <a:t>10/05/2024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640F3B9-DFA1-4336-4AC5-EC0F869B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55B829-285C-0F3A-CCAC-56EBD41A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5173C-4F44-4EC7-9705-80D7734DDE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761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D16B1B6-F20A-1B68-5317-6319942E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9238-F2AA-4D15-B1B4-96A31CFCC586}" type="datetimeFigureOut">
              <a:rPr lang="it-IT" smtClean="0"/>
              <a:t>10/05/2024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5B63657-C6B6-CB00-5C49-047C574CF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2C4889-FC35-671D-4BD0-25E16DA3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5173C-4F44-4EC7-9705-80D7734DDE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70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2DE04B-CB8B-8C80-FC6E-AAE19C2B6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FC2E2D-E862-AA05-7D97-58B6D86A4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482152C-C8F2-2CD9-8DF7-73CB42E8A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7746C6F-3042-B537-39BE-0ED2458B7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9238-F2AA-4D15-B1B4-96A31CFCC586}" type="datetimeFigureOut">
              <a:rPr lang="it-IT" smtClean="0"/>
              <a:t>10/05/2024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D2A3902-3C68-DB1D-2B99-5388316FB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BF30D7B-97DF-5895-70F7-3302EF7A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5173C-4F44-4EC7-9705-80D7734DDE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0125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49B558-0BEF-DDA4-7D04-FABC291D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ACF617B-EC92-50C4-79B2-8CBA9E7D95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C9F07E-BE4D-2AF2-B55D-A362F33AF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97E842-648E-EB29-DE45-6C37D14FC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9238-F2AA-4D15-B1B4-96A31CFCC586}" type="datetimeFigureOut">
              <a:rPr lang="it-IT" smtClean="0"/>
              <a:t>10/05/2024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00B63CB-7BB6-3144-A497-3C9DFD7E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03E283-3EC5-B97A-CB82-1F1BDB56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5173C-4F44-4EC7-9705-80D7734DDE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5014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98198BB-701F-EA14-F87A-63CCD415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4C6C51B-56D0-E540-BEC3-113604918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E7B783-91E6-3786-CE40-AEA407CE8E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A29238-F2AA-4D15-B1B4-96A31CFCC586}" type="datetimeFigureOut">
              <a:rPr lang="it-IT" smtClean="0"/>
              <a:t>10/05/2024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9FD1E8-1E18-C664-1D08-AB3C33ADA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D44EA2-C314-87EC-2BDE-0F7123B95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A5173C-4F44-4EC7-9705-80D7734DDE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1045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2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2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2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1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3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4.mp4"/><Relationship Id="rId7" Type="http://schemas.openxmlformats.org/officeDocument/2006/relationships/image" Target="../media/image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png"/><Relationship Id="rId4" Type="http://schemas.openxmlformats.org/officeDocument/2006/relationships/video" Target="../media/media4.mp4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428" y="3992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2411186" y="1364190"/>
            <a:ext cx="10723751" cy="9307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6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AutoGuardian</a:t>
            </a:r>
            <a:endParaRPr sz="6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" y="3181126"/>
            <a:ext cx="7663550" cy="3676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1154130" y="1145701"/>
            <a:ext cx="1470687" cy="119367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B2287F3-9C9C-357E-9B57-2CD7EB49F69F}"/>
              </a:ext>
            </a:extLst>
          </p:cNvPr>
          <p:cNvSpPr txBox="1"/>
          <p:nvPr/>
        </p:nvSpPr>
        <p:spPr>
          <a:xfrm>
            <a:off x="9543400" y="5230939"/>
            <a:ext cx="2814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 project by:</a:t>
            </a:r>
          </a:p>
          <a:p>
            <a:r>
              <a:rPr lang="it-IT" dirty="0">
                <a:solidFill>
                  <a:schemeClr val="bg1"/>
                </a:solidFill>
              </a:rPr>
              <a:t>   Ayoub Imad</a:t>
            </a:r>
          </a:p>
          <a:p>
            <a:r>
              <a:rPr lang="it-IT" dirty="0">
                <a:solidFill>
                  <a:schemeClr val="bg1"/>
                </a:solidFill>
              </a:rPr>
              <a:t>   Giacomo Reggianini</a:t>
            </a:r>
          </a:p>
          <a:p>
            <a:r>
              <a:rPr lang="it-IT" dirty="0">
                <a:solidFill>
                  <a:schemeClr val="bg1"/>
                </a:solidFill>
              </a:rPr>
              <a:t>   Matteo Lauriola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-113152" y="-128303"/>
            <a:ext cx="12379570" cy="7001102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137;p6">
            <a:extLst>
              <a:ext uri="{FF2B5EF4-FFF2-40B4-BE49-F238E27FC236}">
                <a16:creationId xmlns:a16="http://schemas.microsoft.com/office/drawing/2014/main" id="{7686D1C4-8DA5-D3B2-2246-C1B2C4D26FAF}"/>
              </a:ext>
            </a:extLst>
          </p:cNvPr>
          <p:cNvGrpSpPr/>
          <p:nvPr/>
        </p:nvGrpSpPr>
        <p:grpSpPr>
          <a:xfrm>
            <a:off x="4424854" y="2"/>
            <a:ext cx="7766717" cy="4855778"/>
            <a:chOff x="4188354" y="376951"/>
            <a:chExt cx="15915745" cy="10350365"/>
          </a:xfrm>
        </p:grpSpPr>
        <p:pic>
          <p:nvPicPr>
            <p:cNvPr id="7" name="Google Shape;138;p6">
              <a:extLst>
                <a:ext uri="{FF2B5EF4-FFF2-40B4-BE49-F238E27FC236}">
                  <a16:creationId xmlns:a16="http://schemas.microsoft.com/office/drawing/2014/main" id="{7F381006-7304-1DFA-07D0-E62F12B6D2E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139;p6">
              <a:extLst>
                <a:ext uri="{FF2B5EF4-FFF2-40B4-BE49-F238E27FC236}">
                  <a16:creationId xmlns:a16="http://schemas.microsoft.com/office/drawing/2014/main" id="{EEBDCE43-2B5C-FA30-47E4-03907D4A3300}"/>
                </a:ext>
              </a:extLst>
            </p:cNvPr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8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High Level Architecture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F1364B98-9D36-BC21-58EC-87C110441FF7}"/>
              </a:ext>
            </a:extLst>
          </p:cNvPr>
          <p:cNvGrpSpPr/>
          <p:nvPr/>
        </p:nvGrpSpPr>
        <p:grpSpPr>
          <a:xfrm>
            <a:off x="1062187" y="1577549"/>
            <a:ext cx="10028892" cy="4993939"/>
            <a:chOff x="701911" y="1645736"/>
            <a:chExt cx="10028892" cy="4993939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055B07CB-BFCB-279F-110E-C6AE71B120D6}"/>
                </a:ext>
              </a:extLst>
            </p:cNvPr>
            <p:cNvSpPr/>
            <p:nvPr/>
          </p:nvSpPr>
          <p:spPr>
            <a:xfrm>
              <a:off x="701911" y="1645736"/>
              <a:ext cx="10028892" cy="49939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129" name="Gruppo 128">
              <a:extLst>
                <a:ext uri="{FF2B5EF4-FFF2-40B4-BE49-F238E27FC236}">
                  <a16:creationId xmlns:a16="http://schemas.microsoft.com/office/drawing/2014/main" id="{5752B8B9-9664-B369-8FEC-838060EECE62}"/>
                </a:ext>
              </a:extLst>
            </p:cNvPr>
            <p:cNvGrpSpPr/>
            <p:nvPr/>
          </p:nvGrpSpPr>
          <p:grpSpPr>
            <a:xfrm>
              <a:off x="984288" y="1827694"/>
              <a:ext cx="9403519" cy="4704661"/>
              <a:chOff x="602151" y="1868094"/>
              <a:chExt cx="9403519" cy="4704661"/>
            </a:xfrm>
          </p:grpSpPr>
          <p:sp>
            <p:nvSpPr>
              <p:cNvPr id="3" name="AutoShape 2" descr="GY-NEO6MV2 nuovo modulo GPS NEO-6M NEO6MV2 con controllo di volo EEPROM MWC  APM2.5 grande Antenna per Arduino 6 mv2 - AliExpress">
                <a:extLst>
                  <a:ext uri="{FF2B5EF4-FFF2-40B4-BE49-F238E27FC236}">
                    <a16:creationId xmlns:a16="http://schemas.microsoft.com/office/drawing/2014/main" id="{F53758CE-DBD6-E113-2C13-FFE05FBCE1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43600" y="3276600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5" name="AutoShape 4" descr="GY-NEO6MV2 nuovo modulo GPS NEO-6M NEO6MV2 con controllo di volo EEPROM MWC  APM2.5 grande Antenna per Arduino 6 mv2 - AliExpress">
                <a:extLst>
                  <a:ext uri="{FF2B5EF4-FFF2-40B4-BE49-F238E27FC236}">
                    <a16:creationId xmlns:a16="http://schemas.microsoft.com/office/drawing/2014/main" id="{8A139B03-45CE-D4A9-C287-3EB70F7448F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19455" y="3428999"/>
                <a:ext cx="2981346" cy="29813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grpSp>
            <p:nvGrpSpPr>
              <p:cNvPr id="72" name="Gruppo 71">
                <a:extLst>
                  <a:ext uri="{FF2B5EF4-FFF2-40B4-BE49-F238E27FC236}">
                    <a16:creationId xmlns:a16="http://schemas.microsoft.com/office/drawing/2014/main" id="{72D22EA0-6624-76D1-E5DB-D8160FDCB092}"/>
                  </a:ext>
                </a:extLst>
              </p:cNvPr>
              <p:cNvGrpSpPr/>
              <p:nvPr/>
            </p:nvGrpSpPr>
            <p:grpSpPr>
              <a:xfrm>
                <a:off x="602151" y="2465989"/>
                <a:ext cx="3515139" cy="3369705"/>
                <a:chOff x="540026" y="2154617"/>
                <a:chExt cx="3515139" cy="3369705"/>
              </a:xfrm>
            </p:grpSpPr>
            <p:pic>
              <p:nvPicPr>
                <p:cNvPr id="10" name="Immagine 9" descr="Immagine che contiene nero, oscurità&#10;&#10;Descrizione generata automaticamente">
                  <a:extLst>
                    <a:ext uri="{FF2B5EF4-FFF2-40B4-BE49-F238E27FC236}">
                      <a16:creationId xmlns:a16="http://schemas.microsoft.com/office/drawing/2014/main" id="{A26E307F-B3AC-57E4-DF39-4468BF2B9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8480" y="3428999"/>
                  <a:ext cx="829048" cy="829048"/>
                </a:xfrm>
                <a:prstGeom prst="rect">
                  <a:avLst/>
                </a:prstGeom>
              </p:spPr>
            </p:pic>
            <p:pic>
              <p:nvPicPr>
                <p:cNvPr id="12" name="Immagine 11" descr="Immagine che contiene clipart, Elementi grafici, cartone animato, design&#10;&#10;Descrizione generata automaticamente">
                  <a:extLst>
                    <a:ext uri="{FF2B5EF4-FFF2-40B4-BE49-F238E27FC236}">
                      <a16:creationId xmlns:a16="http://schemas.microsoft.com/office/drawing/2014/main" id="{80B0DA45-3F6A-18EE-DD88-E0762931C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696" y="4691845"/>
                  <a:ext cx="469397" cy="469397"/>
                </a:xfrm>
                <a:prstGeom prst="rect">
                  <a:avLst/>
                </a:prstGeom>
              </p:spPr>
            </p:pic>
            <p:pic>
              <p:nvPicPr>
                <p:cNvPr id="14" name="Immagine 13" descr="Immagine che contiene nero, oscurità&#10;&#10;Descrizione generata automaticamente">
                  <a:extLst>
                    <a:ext uri="{FF2B5EF4-FFF2-40B4-BE49-F238E27FC236}">
                      <a16:creationId xmlns:a16="http://schemas.microsoft.com/office/drawing/2014/main" id="{EFA2A2AE-B82D-5FA8-3854-724996905B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698" y="3875657"/>
                  <a:ext cx="510652" cy="510652"/>
                </a:xfrm>
                <a:prstGeom prst="rect">
                  <a:avLst/>
                </a:prstGeom>
              </p:spPr>
            </p:pic>
            <p:pic>
              <p:nvPicPr>
                <p:cNvPr id="16" name="Immagine 15" descr="Immagine che contiene schermata, memoria flash, design&#10;&#10;Descrizione generata automaticamente">
                  <a:extLst>
                    <a:ext uri="{FF2B5EF4-FFF2-40B4-BE49-F238E27FC236}">
                      <a16:creationId xmlns:a16="http://schemas.microsoft.com/office/drawing/2014/main" id="{0408DF52-9B6D-DFE3-4972-59577F4A67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8950" y="2385916"/>
                  <a:ext cx="469108" cy="469108"/>
                </a:xfrm>
                <a:prstGeom prst="rect">
                  <a:avLst/>
                </a:prstGeom>
              </p:spPr>
            </p:pic>
            <p:pic>
              <p:nvPicPr>
                <p:cNvPr id="18" name="Immagine 17" descr="Immagine che contiene schermata, Elementi grafici, design, illustrazione&#10;&#10;Descrizione generata automaticamente">
                  <a:extLst>
                    <a:ext uri="{FF2B5EF4-FFF2-40B4-BE49-F238E27FC236}">
                      <a16:creationId xmlns:a16="http://schemas.microsoft.com/office/drawing/2014/main" id="{D891F9BE-E1E3-E444-05C8-7E27A28C47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2006" y="3117605"/>
                  <a:ext cx="487288" cy="487288"/>
                </a:xfrm>
                <a:prstGeom prst="rect">
                  <a:avLst/>
                </a:prstGeom>
              </p:spPr>
            </p:pic>
            <p:cxnSp>
              <p:nvCxnSpPr>
                <p:cNvPr id="36" name="Connettore 1 35">
                  <a:extLst>
                    <a:ext uri="{FF2B5EF4-FFF2-40B4-BE49-F238E27FC236}">
                      <a16:creationId xmlns:a16="http://schemas.microsoft.com/office/drawing/2014/main" id="{5872C188-5398-751C-1382-19DA3D64C0C9}"/>
                    </a:ext>
                  </a:extLst>
                </p:cNvPr>
                <p:cNvCxnSpPr/>
                <p:nvPr/>
              </p:nvCxnSpPr>
              <p:spPr>
                <a:xfrm>
                  <a:off x="540026" y="2154617"/>
                  <a:ext cx="348863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ttore 1 36">
                  <a:extLst>
                    <a:ext uri="{FF2B5EF4-FFF2-40B4-BE49-F238E27FC236}">
                      <a16:creationId xmlns:a16="http://schemas.microsoft.com/office/drawing/2014/main" id="{2324531F-C388-85FA-817B-1528ACAF2C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5165" y="2162723"/>
                  <a:ext cx="0" cy="33615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1 39">
                  <a:extLst>
                    <a:ext uri="{FF2B5EF4-FFF2-40B4-BE49-F238E27FC236}">
                      <a16:creationId xmlns:a16="http://schemas.microsoft.com/office/drawing/2014/main" id="{0C17BE60-F6DF-ED62-09B1-6FBC72B0D6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6591" y="5516217"/>
                  <a:ext cx="348863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nettore 1 42">
                  <a:extLst>
                    <a:ext uri="{FF2B5EF4-FFF2-40B4-BE49-F238E27FC236}">
                      <a16:creationId xmlns:a16="http://schemas.microsoft.com/office/drawing/2014/main" id="{1F966FF5-68CA-EC46-1A2D-58DE94F3F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0026" y="2154617"/>
                  <a:ext cx="0" cy="33615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5" name="Immagine 44" descr="Immagine che contiene schermata, design, Rettangolo, computer&#10;&#10;Descrizione generata automaticamente">
                  <a:extLst>
                    <a:ext uri="{FF2B5EF4-FFF2-40B4-BE49-F238E27FC236}">
                      <a16:creationId xmlns:a16="http://schemas.microsoft.com/office/drawing/2014/main" id="{DA7B5B06-C80F-BB5D-7351-9671E5D563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2483" y="3500551"/>
                  <a:ext cx="736876" cy="736876"/>
                </a:xfrm>
                <a:prstGeom prst="rect">
                  <a:avLst/>
                </a:prstGeom>
              </p:spPr>
            </p:pic>
            <p:cxnSp>
              <p:nvCxnSpPr>
                <p:cNvPr id="51" name="Connettore 2 50">
                  <a:extLst>
                    <a:ext uri="{FF2B5EF4-FFF2-40B4-BE49-F238E27FC236}">
                      <a16:creationId xmlns:a16="http://schemas.microsoft.com/office/drawing/2014/main" id="{E550EB98-F81A-9CC3-2D24-EAFA87A0ED48}"/>
                    </a:ext>
                  </a:extLst>
                </p:cNvPr>
                <p:cNvCxnSpPr/>
                <p:nvPr/>
              </p:nvCxnSpPr>
              <p:spPr>
                <a:xfrm>
                  <a:off x="2548015" y="3844267"/>
                  <a:ext cx="614955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4 54">
                  <a:extLst>
                    <a:ext uri="{FF2B5EF4-FFF2-40B4-BE49-F238E27FC236}">
                      <a16:creationId xmlns:a16="http://schemas.microsoft.com/office/drawing/2014/main" id="{CEF5AD06-6B1E-696B-252C-5981E9B5F061}"/>
                    </a:ext>
                  </a:extLst>
                </p:cNvPr>
                <p:cNvCxnSpPr>
                  <a:endCxn id="10" idx="0"/>
                </p:cNvCxnSpPr>
                <p:nvPr/>
              </p:nvCxnSpPr>
              <p:spPr>
                <a:xfrm>
                  <a:off x="1490870" y="2743200"/>
                  <a:ext cx="722134" cy="685799"/>
                </a:xfrm>
                <a:prstGeom prst="bentConnector2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ttore 4 58">
                  <a:extLst>
                    <a:ext uri="{FF2B5EF4-FFF2-40B4-BE49-F238E27FC236}">
                      <a16:creationId xmlns:a16="http://schemas.microsoft.com/office/drawing/2014/main" id="{FA2DE054-9F1C-37F8-6471-D484096B7854}"/>
                    </a:ext>
                  </a:extLst>
                </p:cNvPr>
                <p:cNvCxnSpPr>
                  <a:endCxn id="10" idx="2"/>
                </p:cNvCxnSpPr>
                <p:nvPr/>
              </p:nvCxnSpPr>
              <p:spPr>
                <a:xfrm flipV="1">
                  <a:off x="1490870" y="4258047"/>
                  <a:ext cx="722134" cy="691640"/>
                </a:xfrm>
                <a:prstGeom prst="bentConnector2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Connettore 4 62">
                  <a:extLst>
                    <a:ext uri="{FF2B5EF4-FFF2-40B4-BE49-F238E27FC236}">
                      <a16:creationId xmlns:a16="http://schemas.microsoft.com/office/drawing/2014/main" id="{AC8157C3-DE6B-4ABF-36C4-ED7380D26F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8892" y="3398899"/>
                  <a:ext cx="529178" cy="205994"/>
                </a:xfrm>
                <a:prstGeom prst="bentConnector3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ttore 4 63">
                  <a:extLst>
                    <a:ext uri="{FF2B5EF4-FFF2-40B4-BE49-F238E27FC236}">
                      <a16:creationId xmlns:a16="http://schemas.microsoft.com/office/drawing/2014/main" id="{1CD35899-2A0E-6AA1-4CBF-B6ECB75C40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25003" y="4111838"/>
                  <a:ext cx="523067" cy="190882"/>
                </a:xfrm>
                <a:prstGeom prst="bentConnector3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66" name="CasellaDiTesto 65">
                  <a:extLst>
                    <a:ext uri="{FF2B5EF4-FFF2-40B4-BE49-F238E27FC236}">
                      <a16:creationId xmlns:a16="http://schemas.microsoft.com/office/drawing/2014/main" id="{1DFE05CD-0898-BC84-2B07-4DAA0431CA4C}"/>
                    </a:ext>
                  </a:extLst>
                </p:cNvPr>
                <p:cNvSpPr txBox="1"/>
                <p:nvPr/>
              </p:nvSpPr>
              <p:spPr>
                <a:xfrm>
                  <a:off x="540026" y="5239217"/>
                  <a:ext cx="20160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200" b="1" dirty="0" err="1"/>
                    <a:t>Sensors</a:t>
                  </a:r>
                  <a:r>
                    <a:rPr lang="it-IT" sz="1200" b="1" dirty="0"/>
                    <a:t>/</a:t>
                  </a:r>
                  <a:r>
                    <a:rPr lang="it-IT" sz="1200" b="1" dirty="0" err="1"/>
                    <a:t>Actuators</a:t>
                  </a:r>
                  <a:endParaRPr lang="it-IT" sz="1200" b="1" dirty="0"/>
                </a:p>
              </p:txBody>
            </p:sp>
            <p:sp>
              <p:nvSpPr>
                <p:cNvPr id="69" name="CasellaDiTesto 68">
                  <a:extLst>
                    <a:ext uri="{FF2B5EF4-FFF2-40B4-BE49-F238E27FC236}">
                      <a16:creationId xmlns:a16="http://schemas.microsoft.com/office/drawing/2014/main" id="{DD865D1E-A9E5-F780-0EBA-5A3F45F43068}"/>
                    </a:ext>
                  </a:extLst>
                </p:cNvPr>
                <p:cNvSpPr txBox="1"/>
                <p:nvPr/>
              </p:nvSpPr>
              <p:spPr>
                <a:xfrm>
                  <a:off x="2222943" y="3244789"/>
                  <a:ext cx="49675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000" b="1" dirty="0"/>
                    <a:t>MCU</a:t>
                  </a:r>
                </a:p>
              </p:txBody>
            </p:sp>
            <p:sp>
              <p:nvSpPr>
                <p:cNvPr id="70" name="CasellaDiTesto 69">
                  <a:extLst>
                    <a:ext uri="{FF2B5EF4-FFF2-40B4-BE49-F238E27FC236}">
                      <a16:creationId xmlns:a16="http://schemas.microsoft.com/office/drawing/2014/main" id="{C1BE3878-A33A-31B0-6E13-C5C467EB4CE4}"/>
                    </a:ext>
                  </a:extLst>
                </p:cNvPr>
                <p:cNvSpPr txBox="1"/>
                <p:nvPr/>
              </p:nvSpPr>
              <p:spPr>
                <a:xfrm>
                  <a:off x="3324313" y="3296036"/>
                  <a:ext cx="67100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000" b="1" dirty="0"/>
                    <a:t>Bridge</a:t>
                  </a:r>
                </a:p>
              </p:txBody>
            </p:sp>
          </p:grpSp>
          <p:pic>
            <p:nvPicPr>
              <p:cNvPr id="92" name="Immagine 91">
                <a:extLst>
                  <a:ext uri="{FF2B5EF4-FFF2-40B4-BE49-F238E27FC236}">
                    <a16:creationId xmlns:a16="http://schemas.microsoft.com/office/drawing/2014/main" id="{BAE179E9-8D48-14D1-4256-6D1A16AB6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7498" y="3690939"/>
                <a:ext cx="978172" cy="978172"/>
              </a:xfrm>
              <a:prstGeom prst="rect">
                <a:avLst/>
              </a:prstGeom>
            </p:spPr>
          </p:pic>
          <p:grpSp>
            <p:nvGrpSpPr>
              <p:cNvPr id="105" name="Gruppo 104">
                <a:extLst>
                  <a:ext uri="{FF2B5EF4-FFF2-40B4-BE49-F238E27FC236}">
                    <a16:creationId xmlns:a16="http://schemas.microsoft.com/office/drawing/2014/main" id="{2098A7D5-82C1-C722-D381-24DD782002FC}"/>
                  </a:ext>
                </a:extLst>
              </p:cNvPr>
              <p:cNvGrpSpPr/>
              <p:nvPr/>
            </p:nvGrpSpPr>
            <p:grpSpPr>
              <a:xfrm>
                <a:off x="4969599" y="4094410"/>
                <a:ext cx="3068870" cy="2478345"/>
                <a:chOff x="4735435" y="3853629"/>
                <a:chExt cx="3068870" cy="2478345"/>
              </a:xfrm>
            </p:grpSpPr>
            <p:pic>
              <p:nvPicPr>
                <p:cNvPr id="74" name="Immagine 73" descr="Immagine che contiene schermata, Policromia, Elementi grafici, design&#10;&#10;Descrizione generata automaticamente">
                  <a:extLst>
                    <a:ext uri="{FF2B5EF4-FFF2-40B4-BE49-F238E27FC236}">
                      <a16:creationId xmlns:a16="http://schemas.microsoft.com/office/drawing/2014/main" id="{70EE2D90-A4C9-E76B-CAA1-4BB610226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9187" y="4120268"/>
                  <a:ext cx="816188" cy="816188"/>
                </a:xfrm>
                <a:prstGeom prst="rect">
                  <a:avLst/>
                </a:prstGeom>
              </p:spPr>
            </p:pic>
            <p:pic>
              <p:nvPicPr>
                <p:cNvPr id="80" name="Immagine 79" descr="Immagine che contiene cerchio, Elementi grafici, logo, simbolo&#10;&#10;Descrizione generata automaticamente">
                  <a:extLst>
                    <a:ext uri="{FF2B5EF4-FFF2-40B4-BE49-F238E27FC236}">
                      <a16:creationId xmlns:a16="http://schemas.microsoft.com/office/drawing/2014/main" id="{0185CDE1-1CFB-9970-CEF9-0D2B798EBA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50472" y="5306471"/>
                  <a:ext cx="646236" cy="646236"/>
                </a:xfrm>
                <a:prstGeom prst="rect">
                  <a:avLst/>
                </a:prstGeom>
              </p:spPr>
            </p:pic>
            <p:pic>
              <p:nvPicPr>
                <p:cNvPr id="84" name="Immagine 83" descr="Immagine che contiene schermata, cerchio, design&#10;&#10;Descrizione generata automaticamente">
                  <a:extLst>
                    <a:ext uri="{FF2B5EF4-FFF2-40B4-BE49-F238E27FC236}">
                      <a16:creationId xmlns:a16="http://schemas.microsoft.com/office/drawing/2014/main" id="{915D336F-6234-BEE0-B7AD-E56B0C6D80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91802" y="5261059"/>
                  <a:ext cx="737060" cy="737060"/>
                </a:xfrm>
                <a:prstGeom prst="rect">
                  <a:avLst/>
                </a:prstGeom>
              </p:spPr>
            </p:pic>
            <p:cxnSp>
              <p:nvCxnSpPr>
                <p:cNvPr id="88" name="Connettore 4 87">
                  <a:extLst>
                    <a:ext uri="{FF2B5EF4-FFF2-40B4-BE49-F238E27FC236}">
                      <a16:creationId xmlns:a16="http://schemas.microsoft.com/office/drawing/2014/main" id="{B2F55527-B019-D4FB-4490-F892F44F70B6}"/>
                    </a:ext>
                  </a:extLst>
                </p:cNvPr>
                <p:cNvCxnSpPr>
                  <a:stCxn id="84" idx="0"/>
                  <a:endCxn id="74" idx="1"/>
                </p:cNvCxnSpPr>
                <p:nvPr/>
              </p:nvCxnSpPr>
              <p:spPr>
                <a:xfrm rot="5400000" flipH="1" flipV="1">
                  <a:off x="5318411" y="4670284"/>
                  <a:ext cx="732697" cy="448855"/>
                </a:xfrm>
                <a:prstGeom prst="bentConnector2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Connettore 4 89">
                  <a:extLst>
                    <a:ext uri="{FF2B5EF4-FFF2-40B4-BE49-F238E27FC236}">
                      <a16:creationId xmlns:a16="http://schemas.microsoft.com/office/drawing/2014/main" id="{EE3B3F1F-6887-469E-6EB2-E2217939B998}"/>
                    </a:ext>
                  </a:extLst>
                </p:cNvPr>
                <p:cNvCxnSpPr>
                  <a:stCxn id="80" idx="0"/>
                  <a:endCxn id="74" idx="3"/>
                </p:cNvCxnSpPr>
                <p:nvPr/>
              </p:nvCxnSpPr>
              <p:spPr>
                <a:xfrm rot="16200000" flipV="1">
                  <a:off x="6610429" y="4643309"/>
                  <a:ext cx="778109" cy="548215"/>
                </a:xfrm>
                <a:prstGeom prst="bentConnector2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Connettore 1 93">
                  <a:extLst>
                    <a:ext uri="{FF2B5EF4-FFF2-40B4-BE49-F238E27FC236}">
                      <a16:creationId xmlns:a16="http://schemas.microsoft.com/office/drawing/2014/main" id="{0521203E-8E64-214F-40E5-73B0282C9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35436" y="3853629"/>
                  <a:ext cx="3067665" cy="0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Connettore 1 99">
                  <a:extLst>
                    <a:ext uri="{FF2B5EF4-FFF2-40B4-BE49-F238E27FC236}">
                      <a16:creationId xmlns:a16="http://schemas.microsoft.com/office/drawing/2014/main" id="{3A69BC8F-EA0C-A782-3061-0BC47B9C69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35436" y="3853629"/>
                  <a:ext cx="0" cy="2478345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Connettore 1 101">
                  <a:extLst>
                    <a:ext uri="{FF2B5EF4-FFF2-40B4-BE49-F238E27FC236}">
                      <a16:creationId xmlns:a16="http://schemas.microsoft.com/office/drawing/2014/main" id="{F15C2EDE-BA09-6B85-218C-A7F7C46A16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04305" y="3853629"/>
                  <a:ext cx="0" cy="2478345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nettore 1 102">
                  <a:extLst>
                    <a:ext uri="{FF2B5EF4-FFF2-40B4-BE49-F238E27FC236}">
                      <a16:creationId xmlns:a16="http://schemas.microsoft.com/office/drawing/2014/main" id="{2997421E-F68C-950D-1BB8-ACEBA682B2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35435" y="6331974"/>
                  <a:ext cx="3067665" cy="0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CasellaDiTesto 103">
                  <a:extLst>
                    <a:ext uri="{FF2B5EF4-FFF2-40B4-BE49-F238E27FC236}">
                      <a16:creationId xmlns:a16="http://schemas.microsoft.com/office/drawing/2014/main" id="{5B7CDB80-5743-886E-FE92-F3ED0DACAEB3}"/>
                    </a:ext>
                  </a:extLst>
                </p:cNvPr>
                <p:cNvSpPr txBox="1"/>
                <p:nvPr/>
              </p:nvSpPr>
              <p:spPr>
                <a:xfrm>
                  <a:off x="5771706" y="5025277"/>
                  <a:ext cx="115925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400" b="1" dirty="0"/>
                    <a:t>Web Server</a:t>
                  </a:r>
                </a:p>
              </p:txBody>
            </p:sp>
          </p:grpSp>
          <p:cxnSp>
            <p:nvCxnSpPr>
              <p:cNvPr id="111" name="Connettore 4 110">
                <a:extLst>
                  <a:ext uri="{FF2B5EF4-FFF2-40B4-BE49-F238E27FC236}">
                    <a16:creationId xmlns:a16="http://schemas.microsoft.com/office/drawing/2014/main" id="{7DD7CDC5-7DCB-C539-504D-FFAA633717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7351" y="4173042"/>
                <a:ext cx="2064841" cy="441050"/>
              </a:xfrm>
              <a:prstGeom prst="bentConnector3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5" name="Connettore 4 114">
                <a:extLst>
                  <a:ext uri="{FF2B5EF4-FFF2-40B4-BE49-F238E27FC236}">
                    <a16:creationId xmlns:a16="http://schemas.microsoft.com/office/drawing/2014/main" id="{03032567-ECE7-A623-0734-BDE1BA127D7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902869" y="4187029"/>
                <a:ext cx="1932086" cy="420392"/>
              </a:xfrm>
              <a:prstGeom prst="bentConnector3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82" name="Immagine 81" descr="Immagine che contiene simbolo, Elementi grafici, clipart, cerchio&#10;&#10;Descrizione generata automaticamente">
                <a:extLst>
                  <a:ext uri="{FF2B5EF4-FFF2-40B4-BE49-F238E27FC236}">
                    <a16:creationId xmlns:a16="http://schemas.microsoft.com/office/drawing/2014/main" id="{47A20200-5BDB-09DF-6447-C7A7134E7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0303" y="2159506"/>
                <a:ext cx="812800" cy="812800"/>
              </a:xfrm>
              <a:prstGeom prst="rect">
                <a:avLst/>
              </a:prstGeom>
            </p:spPr>
          </p:pic>
          <p:cxnSp>
            <p:nvCxnSpPr>
              <p:cNvPr id="124" name="Connettore 2 123">
                <a:extLst>
                  <a:ext uri="{FF2B5EF4-FFF2-40B4-BE49-F238E27FC236}">
                    <a16:creationId xmlns:a16="http://schemas.microsoft.com/office/drawing/2014/main" id="{86FBCC4C-0781-EDB6-25E1-729012EA31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1445" y="3054572"/>
                <a:ext cx="0" cy="116585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EEBA46E2-7F03-567F-0DF4-FDAF89D592AA}"/>
                  </a:ext>
                </a:extLst>
              </p:cNvPr>
              <p:cNvSpPr txBox="1"/>
              <p:nvPr/>
            </p:nvSpPr>
            <p:spPr>
              <a:xfrm>
                <a:off x="6005870" y="1868094"/>
                <a:ext cx="17348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b="1" dirty="0"/>
                  <a:t>MQTT Broker</a:t>
                </a:r>
              </a:p>
            </p:txBody>
          </p:sp>
        </p:grpSp>
        <p:cxnSp>
          <p:nvCxnSpPr>
            <p:cNvPr id="131" name="Connettore 2 130">
              <a:extLst>
                <a:ext uri="{FF2B5EF4-FFF2-40B4-BE49-F238E27FC236}">
                  <a16:creationId xmlns:a16="http://schemas.microsoft.com/office/drawing/2014/main" id="{19653464-6BC5-56E8-2429-BDAA1822629F}"/>
                </a:ext>
              </a:extLst>
            </p:cNvPr>
            <p:cNvCxnSpPr>
              <a:cxnSpLocks/>
              <a:endCxn id="70" idx="3"/>
            </p:cNvCxnSpPr>
            <p:nvPr/>
          </p:nvCxnSpPr>
          <p:spPr>
            <a:xfrm flipH="1">
              <a:off x="4439584" y="2612680"/>
              <a:ext cx="1999237" cy="107743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CasellaDiTesto 133">
              <a:extLst>
                <a:ext uri="{FF2B5EF4-FFF2-40B4-BE49-F238E27FC236}">
                  <a16:creationId xmlns:a16="http://schemas.microsoft.com/office/drawing/2014/main" id="{5E8EB7F8-6481-7876-1923-7B4625A88E88}"/>
                </a:ext>
              </a:extLst>
            </p:cNvPr>
            <p:cNvSpPr txBox="1"/>
            <p:nvPr/>
          </p:nvSpPr>
          <p:spPr>
            <a:xfrm>
              <a:off x="5695906" y="6218061"/>
              <a:ext cx="12596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b="1" dirty="0"/>
                <a:t>Database</a:t>
              </a:r>
            </a:p>
          </p:txBody>
        </p:sp>
        <p:sp>
          <p:nvSpPr>
            <p:cNvPr id="136" name="CasellaDiTesto 135">
              <a:extLst>
                <a:ext uri="{FF2B5EF4-FFF2-40B4-BE49-F238E27FC236}">
                  <a16:creationId xmlns:a16="http://schemas.microsoft.com/office/drawing/2014/main" id="{5446FB6C-B4CC-45D7-6E29-C67656D40BB7}"/>
                </a:ext>
              </a:extLst>
            </p:cNvPr>
            <p:cNvSpPr txBox="1"/>
            <p:nvPr/>
          </p:nvSpPr>
          <p:spPr>
            <a:xfrm>
              <a:off x="7539783" y="6194819"/>
              <a:ext cx="11661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b="1" dirty="0" err="1"/>
                <a:t>Predictor</a:t>
              </a:r>
              <a:endParaRPr lang="it-IT" sz="1000" b="1" dirty="0"/>
            </a:p>
          </p:txBody>
        </p:sp>
        <p:sp>
          <p:nvSpPr>
            <p:cNvPr id="138" name="CasellaDiTesto 137">
              <a:extLst>
                <a:ext uri="{FF2B5EF4-FFF2-40B4-BE49-F238E27FC236}">
                  <a16:creationId xmlns:a16="http://schemas.microsoft.com/office/drawing/2014/main" id="{526AE041-CDE0-8ED9-BDD0-4790A2F84D4E}"/>
                </a:ext>
              </a:extLst>
            </p:cNvPr>
            <p:cNvSpPr txBox="1"/>
            <p:nvPr/>
          </p:nvSpPr>
          <p:spPr>
            <a:xfrm>
              <a:off x="981767" y="2109252"/>
              <a:ext cx="1159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/>
                <a:t>Vehicle</a:t>
              </a:r>
            </a:p>
          </p:txBody>
        </p:sp>
        <p:sp>
          <p:nvSpPr>
            <p:cNvPr id="140" name="CasellaDiTesto 139">
              <a:extLst>
                <a:ext uri="{FF2B5EF4-FFF2-40B4-BE49-F238E27FC236}">
                  <a16:creationId xmlns:a16="http://schemas.microsoft.com/office/drawing/2014/main" id="{45A67042-E12A-0C17-94B8-528FCABED3B9}"/>
                </a:ext>
              </a:extLst>
            </p:cNvPr>
            <p:cNvSpPr txBox="1"/>
            <p:nvPr/>
          </p:nvSpPr>
          <p:spPr>
            <a:xfrm>
              <a:off x="9325727" y="4657281"/>
              <a:ext cx="12596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b="1" dirty="0"/>
                <a:t>Web 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78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-100484" y="-17498"/>
            <a:ext cx="12379570" cy="7001102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Components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" y="3181126"/>
            <a:ext cx="7663550" cy="3676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pic>
        <p:nvPicPr>
          <p:cNvPr id="21" name="Picture 2" descr="Arduino UNO Rev3 [A000066]">
            <a:extLst>
              <a:ext uri="{FF2B5EF4-FFF2-40B4-BE49-F238E27FC236}">
                <a16:creationId xmlns:a16="http://schemas.microsoft.com/office/drawing/2014/main" id="{11C10585-2411-C477-2BDC-9FEE8F628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15" y="2043043"/>
            <a:ext cx="2981346" cy="2176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aspberry PI 3 Model B Scheda Madre CPU 1.2 GHz Quad Core, 1 GB RAM,  802.11n Wireless LAN, Verde/Argento">
            <a:extLst>
              <a:ext uri="{FF2B5EF4-FFF2-40B4-BE49-F238E27FC236}">
                <a16:creationId xmlns:a16="http://schemas.microsoft.com/office/drawing/2014/main" id="{A8F12FFF-F839-D5FD-CC37-C0138E32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241" y="4213497"/>
            <a:ext cx="3438773" cy="20495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Server: Facciamo Chiarezza sui Componenti">
            <a:extLst>
              <a:ext uri="{FF2B5EF4-FFF2-40B4-BE49-F238E27FC236}">
                <a16:creationId xmlns:a16="http://schemas.microsoft.com/office/drawing/2014/main" id="{BE808ACA-2B59-4287-0A24-ADF0D0A24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241" y="1003683"/>
            <a:ext cx="3438781" cy="20632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6231211B-43F1-63B1-CB29-A1B72A29129F}"/>
              </a:ext>
            </a:extLst>
          </p:cNvPr>
          <p:cNvSpPr txBox="1"/>
          <p:nvPr/>
        </p:nvSpPr>
        <p:spPr>
          <a:xfrm>
            <a:off x="1564384" y="1683438"/>
            <a:ext cx="322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Arduino UNO R3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1BBF866-CA79-362F-1C2F-4163134F5468}"/>
              </a:ext>
            </a:extLst>
          </p:cNvPr>
          <p:cNvSpPr txBox="1"/>
          <p:nvPr/>
        </p:nvSpPr>
        <p:spPr>
          <a:xfrm>
            <a:off x="8316426" y="6312985"/>
            <a:ext cx="343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Raspberry</a:t>
            </a:r>
            <a:r>
              <a:rPr lang="it-IT" dirty="0">
                <a:solidFill>
                  <a:schemeClr val="bg1"/>
                </a:solidFill>
              </a:rPr>
              <a:t> (Bridge)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84D09A5-4AB0-9B76-C7A4-2CDDE2ECD57A}"/>
              </a:ext>
            </a:extLst>
          </p:cNvPr>
          <p:cNvSpPr txBox="1"/>
          <p:nvPr/>
        </p:nvSpPr>
        <p:spPr>
          <a:xfrm>
            <a:off x="8139235" y="616670"/>
            <a:ext cx="343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3" name="AutoShape 2" descr="GY-NEO6MV2 nuovo modulo GPS NEO-6M NEO6MV2 con controllo di volo EEPROM MWC  APM2.5 grande Antenna per Arduino 6 mv2 - AliExpress">
            <a:extLst>
              <a:ext uri="{FF2B5EF4-FFF2-40B4-BE49-F238E27FC236}">
                <a16:creationId xmlns:a16="http://schemas.microsoft.com/office/drawing/2014/main" id="{F53758CE-DBD6-E113-2C13-FFE05FBCE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" name="AutoShape 4" descr="GY-NEO6MV2 nuovo modulo GPS NEO-6M NEO6MV2 con controllo di volo EEPROM MWC  APM2.5 grande Antenna per Arduino 6 mv2 - AliExpress">
            <a:extLst>
              <a:ext uri="{FF2B5EF4-FFF2-40B4-BE49-F238E27FC236}">
                <a16:creationId xmlns:a16="http://schemas.microsoft.com/office/drawing/2014/main" id="{8A139B03-45CE-D4A9-C287-3EB70F7448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9455" y="3428999"/>
            <a:ext cx="2981346" cy="298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0" name="Immagine 9" descr="Immagine che contiene testo, elettronica, Ingegneria elettronica, schermata&#10;&#10;Descrizione generata automaticamente">
            <a:extLst>
              <a:ext uri="{FF2B5EF4-FFF2-40B4-BE49-F238E27FC236}">
                <a16:creationId xmlns:a16="http://schemas.microsoft.com/office/drawing/2014/main" id="{DAC23DC7-2760-5730-D047-3D3555264D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0" t="12898" r="-1651" b="18535"/>
          <a:stretch/>
        </p:blipFill>
        <p:spPr>
          <a:xfrm>
            <a:off x="445770" y="4861660"/>
            <a:ext cx="1759851" cy="1241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346E3E3-522F-D9F6-BA76-C3F90FE96ED7}"/>
              </a:ext>
            </a:extLst>
          </p:cNvPr>
          <p:cNvSpPr txBox="1"/>
          <p:nvPr/>
        </p:nvSpPr>
        <p:spPr>
          <a:xfrm>
            <a:off x="108078" y="6071791"/>
            <a:ext cx="2411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Google Sans"/>
              </a:rPr>
              <a:t>GPS Module GY-NEO6MV2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E3B44E3-BCC2-8D78-D2CB-995818CF950C}"/>
              </a:ext>
            </a:extLst>
          </p:cNvPr>
          <p:cNvSpPr txBox="1"/>
          <p:nvPr/>
        </p:nvSpPr>
        <p:spPr>
          <a:xfrm>
            <a:off x="2969859" y="6292467"/>
            <a:ext cx="12039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Google Sans"/>
              </a:rPr>
              <a:t>MQ2 Smoke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B3C3CC9-936F-263C-C8BB-E4FA30603B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9470" y="5266332"/>
            <a:ext cx="1413078" cy="974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F69BB25-1529-21E7-FAA4-0F6DC44A8D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6327" y="4935363"/>
            <a:ext cx="1484911" cy="10859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0F28234-EA23-C7A4-259E-734E751BE7FA}"/>
              </a:ext>
            </a:extLst>
          </p:cNvPr>
          <p:cNvSpPr txBox="1"/>
          <p:nvPr/>
        </p:nvSpPr>
        <p:spPr>
          <a:xfrm>
            <a:off x="4826291" y="6097542"/>
            <a:ext cx="2041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Google Sans"/>
              </a:rPr>
              <a:t>DHT11 Temperature </a:t>
            </a:r>
            <a:r>
              <a:rPr lang="it-IT" sz="1600" dirty="0" err="1">
                <a:solidFill>
                  <a:schemeClr val="bg1"/>
                </a:solidFill>
                <a:latin typeface="Google Sans"/>
              </a:rPr>
              <a:t>Humidity</a:t>
            </a:r>
            <a:r>
              <a:rPr lang="it-IT" sz="1600" dirty="0">
                <a:solidFill>
                  <a:schemeClr val="bg1"/>
                </a:solidFill>
                <a:latin typeface="Google Sans"/>
              </a:rPr>
              <a:t> Sensor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5ACD676-588A-B728-9EF5-DAB12B89FBCF}"/>
              </a:ext>
            </a:extLst>
          </p:cNvPr>
          <p:cNvCxnSpPr>
            <a:cxnSpLocks/>
          </p:cNvCxnSpPr>
          <p:nvPr/>
        </p:nvCxnSpPr>
        <p:spPr>
          <a:xfrm>
            <a:off x="4662361" y="4007234"/>
            <a:ext cx="935522" cy="854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681739D-9FA3-369F-6AF3-F4FDAFF8D989}"/>
              </a:ext>
            </a:extLst>
          </p:cNvPr>
          <p:cNvCxnSpPr>
            <a:cxnSpLocks/>
          </p:cNvCxnSpPr>
          <p:nvPr/>
        </p:nvCxnSpPr>
        <p:spPr>
          <a:xfrm>
            <a:off x="3502041" y="4287970"/>
            <a:ext cx="0" cy="823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D8E20F51-7297-8341-7BDB-3BE81ED08C94}"/>
              </a:ext>
            </a:extLst>
          </p:cNvPr>
          <p:cNvCxnSpPr>
            <a:cxnSpLocks/>
          </p:cNvCxnSpPr>
          <p:nvPr/>
        </p:nvCxnSpPr>
        <p:spPr>
          <a:xfrm flipH="1">
            <a:off x="1175657" y="4051608"/>
            <a:ext cx="388727" cy="6288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485FB5EA-3D47-FC57-9225-D38524019B53}"/>
              </a:ext>
            </a:extLst>
          </p:cNvPr>
          <p:cNvCxnSpPr>
            <a:cxnSpLocks/>
          </p:cNvCxnSpPr>
          <p:nvPr/>
        </p:nvCxnSpPr>
        <p:spPr>
          <a:xfrm>
            <a:off x="4746231" y="3280211"/>
            <a:ext cx="3367343" cy="1114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5983E2E8-1835-94D8-B629-5EE433BC51EE}"/>
              </a:ext>
            </a:extLst>
          </p:cNvPr>
          <p:cNvCxnSpPr>
            <a:cxnSpLocks/>
          </p:cNvCxnSpPr>
          <p:nvPr/>
        </p:nvCxnSpPr>
        <p:spPr>
          <a:xfrm flipH="1" flipV="1">
            <a:off x="4764533" y="3437450"/>
            <a:ext cx="3265053" cy="1091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837EF746-1FA3-F40A-4C3E-94E5DCC0EAFB}"/>
              </a:ext>
            </a:extLst>
          </p:cNvPr>
          <p:cNvCxnSpPr>
            <a:cxnSpLocks/>
          </p:cNvCxnSpPr>
          <p:nvPr/>
        </p:nvCxnSpPr>
        <p:spPr>
          <a:xfrm flipV="1">
            <a:off x="9586332" y="3220958"/>
            <a:ext cx="0" cy="838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433ED5B5-8A3F-33C2-9B8B-81E0A41BB9C0}"/>
              </a:ext>
            </a:extLst>
          </p:cNvPr>
          <p:cNvCxnSpPr>
            <a:cxnSpLocks/>
          </p:cNvCxnSpPr>
          <p:nvPr/>
        </p:nvCxnSpPr>
        <p:spPr>
          <a:xfrm>
            <a:off x="10274447" y="3243846"/>
            <a:ext cx="0" cy="8156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915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-100484" y="-17498"/>
            <a:ext cx="12379570" cy="7001102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137;p6">
            <a:extLst>
              <a:ext uri="{FF2B5EF4-FFF2-40B4-BE49-F238E27FC236}">
                <a16:creationId xmlns:a16="http://schemas.microsoft.com/office/drawing/2014/main" id="{AADBC63A-7008-B890-6E16-7894796B8C26}"/>
              </a:ext>
            </a:extLst>
          </p:cNvPr>
          <p:cNvGrpSpPr/>
          <p:nvPr/>
        </p:nvGrpSpPr>
        <p:grpSpPr>
          <a:xfrm>
            <a:off x="4424854" y="2"/>
            <a:ext cx="7766717" cy="4855778"/>
            <a:chOff x="4188354" y="376951"/>
            <a:chExt cx="15915745" cy="10350365"/>
          </a:xfrm>
        </p:grpSpPr>
        <p:pic>
          <p:nvPicPr>
            <p:cNvPr id="11" name="Google Shape;138;p6">
              <a:extLst>
                <a:ext uri="{FF2B5EF4-FFF2-40B4-BE49-F238E27FC236}">
                  <a16:creationId xmlns:a16="http://schemas.microsoft.com/office/drawing/2014/main" id="{FF7E6769-6AE7-1102-47BB-55AB942F726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39;p6">
              <a:extLst>
                <a:ext uri="{FF2B5EF4-FFF2-40B4-BE49-F238E27FC236}">
                  <a16:creationId xmlns:a16="http://schemas.microsoft.com/office/drawing/2014/main" id="{7020A67C-9FEF-1546-CB45-784D85505A0E}"/>
                </a:ext>
              </a:extLst>
            </p:cNvPr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8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Sensors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sp>
        <p:nvSpPr>
          <p:cNvPr id="3" name="AutoShape 2" descr="GY-NEO6MV2 nuovo modulo GPS NEO-6M NEO6MV2 con controllo di volo EEPROM MWC  APM2.5 grande Antenna per Arduino 6 mv2 - AliExpress">
            <a:extLst>
              <a:ext uri="{FF2B5EF4-FFF2-40B4-BE49-F238E27FC236}">
                <a16:creationId xmlns:a16="http://schemas.microsoft.com/office/drawing/2014/main" id="{F53758CE-DBD6-E113-2C13-FFE05FBCE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" name="AutoShape 4" descr="GY-NEO6MV2 nuovo modulo GPS NEO-6M NEO6MV2 con controllo di volo EEPROM MWC  APM2.5 grande Antenna per Arduino 6 mv2 - AliExpress">
            <a:extLst>
              <a:ext uri="{FF2B5EF4-FFF2-40B4-BE49-F238E27FC236}">
                <a16:creationId xmlns:a16="http://schemas.microsoft.com/office/drawing/2014/main" id="{8A139B03-45CE-D4A9-C287-3EB70F7448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9455" y="3428999"/>
            <a:ext cx="2981346" cy="298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6" name="Immagine 5" descr="Immagine che contiene testo, elettronica, Ingegneria elettronica, schermata&#10;&#10;Descrizione generata automaticamente">
            <a:extLst>
              <a:ext uri="{FF2B5EF4-FFF2-40B4-BE49-F238E27FC236}">
                <a16:creationId xmlns:a16="http://schemas.microsoft.com/office/drawing/2014/main" id="{9C85B6FA-4BD7-0498-AF37-9FA975C090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0" t="12898" r="-1651" b="18535"/>
          <a:stretch/>
        </p:blipFill>
        <p:spPr>
          <a:xfrm>
            <a:off x="1453621" y="1890019"/>
            <a:ext cx="1965834" cy="1386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84A150B-A329-781F-16E4-90F3795B2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268" y="1890019"/>
            <a:ext cx="2010131" cy="1386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B5FEBB6-38E9-591F-952C-BB66723D9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2741" y="1890019"/>
            <a:ext cx="1895937" cy="1386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6D9BBF-BFF2-045E-68ED-0816D6413A09}"/>
              </a:ext>
            </a:extLst>
          </p:cNvPr>
          <p:cNvSpPr txBox="1"/>
          <p:nvPr/>
        </p:nvSpPr>
        <p:spPr>
          <a:xfrm>
            <a:off x="1184867" y="3483053"/>
            <a:ext cx="285457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Google Sans"/>
              </a:rPr>
              <a:t>GPS Module GY-NEO6MV2</a:t>
            </a:r>
          </a:p>
          <a:p>
            <a:endParaRPr lang="it-IT" sz="1050" dirty="0">
              <a:solidFill>
                <a:schemeClr val="bg1"/>
              </a:solidFill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ogle Sans"/>
              </a:rPr>
              <a:t>receive and process signals from global positioning system (GPS) satellites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ogle Sans"/>
              </a:rPr>
              <a:t>the module provides accurate(few meters) geographic coordinates</a:t>
            </a:r>
            <a:endParaRPr lang="it-IT" dirty="0">
              <a:solidFill>
                <a:schemeClr val="bg1"/>
              </a:solidFill>
              <a:latin typeface="Google Sans"/>
            </a:endParaRPr>
          </a:p>
          <a:p>
            <a:endParaRPr lang="it-IT" sz="1600" dirty="0">
              <a:solidFill>
                <a:schemeClr val="bg1"/>
              </a:solidFill>
              <a:latin typeface="Google Sans"/>
            </a:endParaRPr>
          </a:p>
          <a:p>
            <a:endParaRPr lang="it-IT" sz="1600" dirty="0">
              <a:solidFill>
                <a:schemeClr val="bg1"/>
              </a:solidFill>
              <a:latin typeface="Google Sans"/>
            </a:endParaRPr>
          </a:p>
          <a:p>
            <a:endParaRPr lang="it-IT" sz="1600" dirty="0">
              <a:solidFill>
                <a:schemeClr val="bg1"/>
              </a:solidFill>
              <a:latin typeface="Google Sans"/>
            </a:endParaRPr>
          </a:p>
          <a:p>
            <a:endParaRPr lang="it-IT" sz="1600" dirty="0">
              <a:solidFill>
                <a:schemeClr val="bg1"/>
              </a:solidFill>
              <a:latin typeface="Google Sans"/>
            </a:endParaRPr>
          </a:p>
          <a:p>
            <a:endParaRPr lang="it-IT" sz="1600" dirty="0"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D46AE18-47A7-72E7-4C1E-9839D8AB790C}"/>
              </a:ext>
            </a:extLst>
          </p:cNvPr>
          <p:cNvSpPr txBox="1"/>
          <p:nvPr/>
        </p:nvSpPr>
        <p:spPr>
          <a:xfrm>
            <a:off x="8659986" y="3581400"/>
            <a:ext cx="2755121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Google Sans"/>
              </a:rPr>
              <a:t>DHT11 Temperature </a:t>
            </a:r>
            <a:r>
              <a:rPr lang="it-IT" b="1" dirty="0" err="1">
                <a:solidFill>
                  <a:schemeClr val="bg1"/>
                </a:solidFill>
                <a:latin typeface="Google Sans"/>
              </a:rPr>
              <a:t>Humidity</a:t>
            </a:r>
            <a:r>
              <a:rPr lang="it-IT" b="1" dirty="0">
                <a:solidFill>
                  <a:schemeClr val="bg1"/>
                </a:solidFill>
                <a:latin typeface="Google Sans"/>
              </a:rPr>
              <a:t> Sensor</a:t>
            </a:r>
          </a:p>
          <a:p>
            <a:endParaRPr lang="it-IT" sz="1050" b="1" dirty="0">
              <a:solidFill>
                <a:schemeClr val="bg1"/>
              </a:solidFill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ogle Sans"/>
              </a:rPr>
              <a:t>digital device designed to measure air humidity and temperature </a:t>
            </a:r>
            <a:r>
              <a:rPr lang="it-IT" dirty="0" err="1">
                <a:solidFill>
                  <a:schemeClr val="bg1"/>
                </a:solidFill>
                <a:latin typeface="Google Sans"/>
              </a:rPr>
              <a:t>every</a:t>
            </a:r>
            <a:r>
              <a:rPr lang="it-IT" dirty="0">
                <a:solidFill>
                  <a:schemeClr val="bg1"/>
                </a:solidFill>
                <a:latin typeface="Google Sans"/>
              </a:rPr>
              <a:t> second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E1D9743-800A-A80E-1517-814041B6F30A}"/>
              </a:ext>
            </a:extLst>
          </p:cNvPr>
          <p:cNvSpPr txBox="1"/>
          <p:nvPr/>
        </p:nvSpPr>
        <p:spPr>
          <a:xfrm>
            <a:off x="4832201" y="3483053"/>
            <a:ext cx="2755121" cy="4655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Google Sans"/>
              </a:rPr>
              <a:t>MQ2 Smoke </a:t>
            </a:r>
            <a:r>
              <a:rPr lang="it-IT" b="1" dirty="0" err="1">
                <a:solidFill>
                  <a:schemeClr val="bg1"/>
                </a:solidFill>
                <a:latin typeface="Google Sans"/>
              </a:rPr>
              <a:t>sensor</a:t>
            </a:r>
            <a:endParaRPr lang="it-IT" b="1" dirty="0">
              <a:solidFill>
                <a:schemeClr val="bg1"/>
              </a:solidFill>
              <a:latin typeface="Google Sans"/>
            </a:endParaRPr>
          </a:p>
          <a:p>
            <a:endParaRPr lang="it-IT" sz="1050" b="1" dirty="0">
              <a:solidFill>
                <a:schemeClr val="bg1"/>
              </a:solidFill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ogle Sans"/>
              </a:rPr>
              <a:t>detect the presence of flammable gases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ogle Sans"/>
              </a:rPr>
              <a:t>produces an output signal that varies based on the concentration of the detected gas</a:t>
            </a:r>
            <a:endParaRPr lang="it-IT" dirty="0">
              <a:solidFill>
                <a:schemeClr val="bg1"/>
              </a:solidFill>
              <a:latin typeface="Google Sans"/>
            </a:endParaRPr>
          </a:p>
          <a:p>
            <a:endParaRPr lang="it-IT" sz="1600" dirty="0">
              <a:solidFill>
                <a:schemeClr val="bg1"/>
              </a:solidFill>
              <a:latin typeface="Google Sans"/>
            </a:endParaRPr>
          </a:p>
          <a:p>
            <a:endParaRPr lang="it-IT" sz="1600" dirty="0">
              <a:solidFill>
                <a:schemeClr val="bg1"/>
              </a:solidFill>
              <a:latin typeface="Google Sans"/>
            </a:endParaRPr>
          </a:p>
          <a:p>
            <a:endParaRPr lang="it-IT" sz="1600" dirty="0">
              <a:solidFill>
                <a:schemeClr val="bg1"/>
              </a:solidFill>
              <a:latin typeface="Google Sans"/>
            </a:endParaRPr>
          </a:p>
          <a:p>
            <a:endParaRPr lang="it-IT" sz="1600" dirty="0">
              <a:solidFill>
                <a:schemeClr val="bg1"/>
              </a:solidFill>
              <a:latin typeface="Google Sans"/>
            </a:endParaRPr>
          </a:p>
          <a:p>
            <a:endParaRPr lang="it-IT" sz="1600" dirty="0">
              <a:solidFill>
                <a:schemeClr val="bg1"/>
              </a:solidFill>
              <a:latin typeface="Google Sans"/>
            </a:endParaRPr>
          </a:p>
          <a:p>
            <a:endParaRPr lang="it-IT" sz="1600" dirty="0">
              <a:solidFill>
                <a:schemeClr val="bg1"/>
              </a:solidFill>
              <a:latin typeface="Google Sans"/>
            </a:endParaRPr>
          </a:p>
          <a:p>
            <a:endParaRPr lang="it-IT" sz="1600" dirty="0">
              <a:solidFill>
                <a:schemeClr val="bg1"/>
              </a:solidFill>
              <a:latin typeface="Google Sans"/>
            </a:endParaRPr>
          </a:p>
          <a:p>
            <a:endParaRPr lang="it-IT" sz="1600" dirty="0">
              <a:solidFill>
                <a:schemeClr val="bg1"/>
              </a:solidFill>
              <a:latin typeface="Google Sans"/>
            </a:endParaRPr>
          </a:p>
          <a:p>
            <a:endParaRPr lang="it-IT" sz="1600" dirty="0">
              <a:solidFill>
                <a:schemeClr val="bg1"/>
              </a:solidFill>
              <a:latin typeface="Google Sans"/>
            </a:endParaRPr>
          </a:p>
          <a:p>
            <a:endParaRPr lang="it-IT" sz="1600" dirty="0">
              <a:solidFill>
                <a:schemeClr val="bg1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242602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-100484" y="-17498"/>
            <a:ext cx="12379570" cy="7001102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Devices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" y="3181126"/>
            <a:ext cx="7663550" cy="3676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sp>
        <p:nvSpPr>
          <p:cNvPr id="3" name="AutoShape 2" descr="GY-NEO6MV2 nuovo modulo GPS NEO-6M NEO6MV2 con controllo di volo EEPROM MWC  APM2.5 grande Antenna per Arduino 6 mv2 - AliExpress">
            <a:extLst>
              <a:ext uri="{FF2B5EF4-FFF2-40B4-BE49-F238E27FC236}">
                <a16:creationId xmlns:a16="http://schemas.microsoft.com/office/drawing/2014/main" id="{F53758CE-DBD6-E113-2C13-FFE05FBCE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" name="AutoShape 4" descr="GY-NEO6MV2 nuovo modulo GPS NEO-6M NEO6MV2 con controllo di volo EEPROM MWC  APM2.5 grande Antenna per Arduino 6 mv2 - AliExpress">
            <a:extLst>
              <a:ext uri="{FF2B5EF4-FFF2-40B4-BE49-F238E27FC236}">
                <a16:creationId xmlns:a16="http://schemas.microsoft.com/office/drawing/2014/main" id="{8A139B03-45CE-D4A9-C287-3EB70F7448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9455" y="3428999"/>
            <a:ext cx="2981346" cy="298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6" name="Picture 2" descr="Arduino UNO Rev3 [A000066]">
            <a:extLst>
              <a:ext uri="{FF2B5EF4-FFF2-40B4-BE49-F238E27FC236}">
                <a16:creationId xmlns:a16="http://schemas.microsoft.com/office/drawing/2014/main" id="{E59B539D-9F1D-96E5-5F52-183D9E2CC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745" y="1803884"/>
            <a:ext cx="2663369" cy="19441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aspberry PI 3 Model B Scheda Madre CPU 1.2 GHz Quad Core, 1 GB RAM,  802.11n Wireless LAN, Verde/Argento">
            <a:extLst>
              <a:ext uri="{FF2B5EF4-FFF2-40B4-BE49-F238E27FC236}">
                <a16:creationId xmlns:a16="http://schemas.microsoft.com/office/drawing/2014/main" id="{DC70F9B3-0150-88DB-025C-CB212CB99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162" y="4433405"/>
            <a:ext cx="2767639" cy="16495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EB25BFC-50E5-C216-BFC1-4716C03A51A7}"/>
              </a:ext>
            </a:extLst>
          </p:cNvPr>
          <p:cNvSpPr txBox="1"/>
          <p:nvPr/>
        </p:nvSpPr>
        <p:spPr>
          <a:xfrm>
            <a:off x="4625304" y="2019720"/>
            <a:ext cx="588527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ogle Sans"/>
              </a:rPr>
              <a:t>Arduino Uno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dirty="0">
              <a:solidFill>
                <a:schemeClr val="bg1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Google Sans"/>
              </a:rPr>
              <a:t>It is an electronic board equipped with a microcontroller that enables rapid prototyping</a:t>
            </a:r>
          </a:p>
          <a:p>
            <a:endParaRPr lang="it-IT" dirty="0"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327E806-CEA9-5B6A-E765-3DCB287E0CDE}"/>
              </a:ext>
            </a:extLst>
          </p:cNvPr>
          <p:cNvSpPr txBox="1"/>
          <p:nvPr/>
        </p:nvSpPr>
        <p:spPr>
          <a:xfrm>
            <a:off x="6422746" y="4457104"/>
            <a:ext cx="4840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Google Sans"/>
              </a:rPr>
              <a:t>    </a:t>
            </a:r>
            <a:r>
              <a:rPr lang="it-IT" sz="2400" dirty="0" err="1">
                <a:solidFill>
                  <a:schemeClr val="bg1"/>
                </a:solidFill>
                <a:latin typeface="Google Sans"/>
              </a:rPr>
              <a:t>Raspberry</a:t>
            </a:r>
            <a:r>
              <a:rPr lang="it-IT" sz="2400" dirty="0">
                <a:solidFill>
                  <a:schemeClr val="bg1"/>
                </a:solidFill>
                <a:latin typeface="Google Sans"/>
              </a:rPr>
              <a:t> Pi</a:t>
            </a:r>
          </a:p>
          <a:p>
            <a:r>
              <a:rPr lang="en-US" dirty="0">
                <a:solidFill>
                  <a:schemeClr val="bg1"/>
                </a:solidFill>
                <a:latin typeface="Google Sans"/>
              </a:rPr>
              <a:t>      The bridge manages: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Google Sans"/>
              </a:rPr>
              <a:t>The data read from the microcontroller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Google Sans"/>
              </a:rPr>
              <a:t>Packaging the data into JSON format for                       communication with the server.</a:t>
            </a:r>
          </a:p>
        </p:txBody>
      </p:sp>
    </p:spTree>
    <p:extLst>
      <p:ext uri="{BB962C8B-B14F-4D97-AF65-F5344CB8AC3E}">
        <p14:creationId xmlns:p14="http://schemas.microsoft.com/office/powerpoint/2010/main" val="138222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428" y="3992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37;p6">
            <a:extLst>
              <a:ext uri="{FF2B5EF4-FFF2-40B4-BE49-F238E27FC236}">
                <a16:creationId xmlns:a16="http://schemas.microsoft.com/office/drawing/2014/main" id="{F243A907-D388-68BF-FD08-CC87ECEF6A91}"/>
              </a:ext>
            </a:extLst>
          </p:cNvPr>
          <p:cNvGrpSpPr/>
          <p:nvPr/>
        </p:nvGrpSpPr>
        <p:grpSpPr>
          <a:xfrm>
            <a:off x="4424854" y="2"/>
            <a:ext cx="7766717" cy="4855778"/>
            <a:chOff x="4188354" y="376951"/>
            <a:chExt cx="15915745" cy="10350365"/>
          </a:xfrm>
        </p:grpSpPr>
        <p:pic>
          <p:nvPicPr>
            <p:cNvPr id="13" name="Google Shape;138;p6">
              <a:extLst>
                <a:ext uri="{FF2B5EF4-FFF2-40B4-BE49-F238E27FC236}">
                  <a16:creationId xmlns:a16="http://schemas.microsoft.com/office/drawing/2014/main" id="{4D6542A0-9638-D874-A67E-32F4C8DC60A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39;p6">
              <a:extLst>
                <a:ext uri="{FF2B5EF4-FFF2-40B4-BE49-F238E27FC236}">
                  <a16:creationId xmlns:a16="http://schemas.microsoft.com/office/drawing/2014/main" id="{BB7DE7A5-8B71-BDED-E9F3-14809DB2D7C1}"/>
                </a:ext>
              </a:extLst>
            </p:cNvPr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8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 Type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pic>
        <p:nvPicPr>
          <p:cNvPr id="2052" name="Picture 4" descr="How Water Works | HowStuffWorks">
            <a:extLst>
              <a:ext uri="{FF2B5EF4-FFF2-40B4-BE49-F238E27FC236}">
                <a16:creationId xmlns:a16="http://schemas.microsoft.com/office/drawing/2014/main" id="{1AC48D81-E562-33AF-08A6-D5ECEF50A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059" y="1990726"/>
            <a:ext cx="2425511" cy="1364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Rapid, Textile-Based Humidity Sensor for Real-Time Monitoring">
            <a:extLst>
              <a:ext uri="{FF2B5EF4-FFF2-40B4-BE49-F238E27FC236}">
                <a16:creationId xmlns:a16="http://schemas.microsoft.com/office/drawing/2014/main" id="{CFA7DD14-7FC4-2FB7-E15F-E60C410D9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6"/>
          <a:stretch/>
        </p:blipFill>
        <p:spPr bwMode="auto">
          <a:xfrm>
            <a:off x="9424059" y="3521336"/>
            <a:ext cx="2437040" cy="1364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6" name="Picture 8" descr="Meteo, addio al freddo: ecco quando si alzano le temperature">
            <a:extLst>
              <a:ext uri="{FF2B5EF4-FFF2-40B4-BE49-F238E27FC236}">
                <a16:creationId xmlns:a16="http://schemas.microsoft.com/office/drawing/2014/main" id="{61CC75E8-1CC4-C637-7492-B0ACDEEE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059" y="5101567"/>
            <a:ext cx="2437040" cy="1370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DAF16F-41A6-C9DE-4320-3B938A773C73}"/>
              </a:ext>
            </a:extLst>
          </p:cNvPr>
          <p:cNvSpPr txBox="1"/>
          <p:nvPr/>
        </p:nvSpPr>
        <p:spPr>
          <a:xfrm>
            <a:off x="306483" y="3919796"/>
            <a:ext cx="8167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Moreover</a:t>
            </a:r>
            <a:r>
              <a:rPr lang="it-IT" dirty="0">
                <a:solidFill>
                  <a:schemeClr val="bg1"/>
                </a:solidFill>
              </a:rPr>
              <a:t>, the bridge </a:t>
            </a:r>
            <a:r>
              <a:rPr lang="it-IT" dirty="0" err="1">
                <a:solidFill>
                  <a:schemeClr val="bg1"/>
                </a:solidFill>
              </a:rPr>
              <a:t>ask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periodically</a:t>
            </a:r>
            <a:r>
              <a:rPr lang="it-IT" dirty="0">
                <a:solidFill>
                  <a:schemeClr val="bg1"/>
                </a:solidFill>
              </a:rPr>
              <a:t> to the </a:t>
            </a:r>
            <a:r>
              <a:rPr lang="it-IT" dirty="0" err="1">
                <a:solidFill>
                  <a:schemeClr val="bg1"/>
                </a:solidFill>
              </a:rPr>
              <a:t>arduino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receive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all</a:t>
            </a:r>
            <a:r>
              <a:rPr lang="it-IT" dirty="0">
                <a:solidFill>
                  <a:schemeClr val="bg1"/>
                </a:solidFill>
              </a:rPr>
              <a:t> the data, </a:t>
            </a:r>
          </a:p>
          <a:p>
            <a:r>
              <a:rPr lang="it-IT" dirty="0">
                <a:solidFill>
                  <a:schemeClr val="bg1"/>
                </a:solidFill>
              </a:rPr>
              <a:t>so he can </a:t>
            </a:r>
            <a:r>
              <a:rPr lang="it-IT" dirty="0" err="1">
                <a:solidFill>
                  <a:schemeClr val="bg1"/>
                </a:solidFill>
              </a:rPr>
              <a:t>send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to the server </a:t>
            </a:r>
            <a:r>
              <a:rPr lang="it-IT" dirty="0" err="1">
                <a:solidFill>
                  <a:schemeClr val="bg1"/>
                </a:solidFill>
              </a:rPr>
              <a:t>where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they</a:t>
            </a:r>
            <a:r>
              <a:rPr lang="it-IT" dirty="0">
                <a:solidFill>
                  <a:schemeClr val="bg1"/>
                </a:solidFill>
              </a:rPr>
              <a:t> are </a:t>
            </a:r>
            <a:r>
              <a:rPr lang="it-IT" dirty="0" err="1">
                <a:solidFill>
                  <a:schemeClr val="bg1"/>
                </a:solidFill>
              </a:rPr>
              <a:t>conserved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procedure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needed</a:t>
            </a:r>
            <a:r>
              <a:rPr lang="it-IT" dirty="0">
                <a:solidFill>
                  <a:schemeClr val="bg1"/>
                </a:solidFill>
              </a:rPr>
              <a:t>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Allow</a:t>
            </a:r>
            <a:r>
              <a:rPr lang="it-IT" dirty="0">
                <a:solidFill>
                  <a:schemeClr val="bg1"/>
                </a:solidFill>
              </a:rPr>
              <a:t> the call of the </a:t>
            </a:r>
            <a:r>
              <a:rPr lang="it-IT" dirty="0" err="1">
                <a:solidFill>
                  <a:schemeClr val="bg1"/>
                </a:solidFill>
              </a:rPr>
              <a:t>neighbor</a:t>
            </a:r>
            <a:r>
              <a:rPr lang="it-IT" dirty="0">
                <a:solidFill>
                  <a:schemeClr val="bg1"/>
                </a:solidFill>
              </a:rPr>
              <a:t> cars in case of </a:t>
            </a:r>
            <a:r>
              <a:rPr lang="it-IT" dirty="0" err="1">
                <a:solidFill>
                  <a:schemeClr val="bg1"/>
                </a:solidFill>
              </a:rPr>
              <a:t>emergency</a:t>
            </a:r>
            <a:r>
              <a:rPr lang="it-IT" dirty="0">
                <a:solidFill>
                  <a:schemeClr val="bg1"/>
                </a:solidFill>
              </a:rPr>
              <a:t> by </a:t>
            </a:r>
            <a:r>
              <a:rPr lang="it-IT" dirty="0" err="1">
                <a:solidFill>
                  <a:schemeClr val="bg1"/>
                </a:solidFill>
              </a:rPr>
              <a:t>another</a:t>
            </a:r>
            <a:r>
              <a:rPr lang="it-IT" dirty="0">
                <a:solidFill>
                  <a:schemeClr val="bg1"/>
                </a:solidFill>
              </a:rPr>
              <a:t>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Evaluate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effective</a:t>
            </a:r>
            <a:r>
              <a:rPr lang="it-IT" dirty="0">
                <a:solidFill>
                  <a:schemeClr val="bg1"/>
                </a:solidFill>
              </a:rPr>
              <a:t> risk of an </a:t>
            </a:r>
            <a:r>
              <a:rPr lang="it-IT" dirty="0" err="1">
                <a:solidFill>
                  <a:schemeClr val="bg1"/>
                </a:solidFill>
              </a:rPr>
              <a:t>arduino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alarm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observing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all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neighbor’s</a:t>
            </a:r>
            <a:r>
              <a:rPr lang="it-IT" dirty="0">
                <a:solidFill>
                  <a:schemeClr val="bg1"/>
                </a:solidFill>
              </a:rPr>
              <a:t> data</a:t>
            </a:r>
          </a:p>
        </p:txBody>
      </p:sp>
      <p:pic>
        <p:nvPicPr>
          <p:cNvPr id="3074" name="Picture 2" descr="GPS coordinates, latitude and longitude with interactive Maps">
            <a:extLst>
              <a:ext uri="{FF2B5EF4-FFF2-40B4-BE49-F238E27FC236}">
                <a16:creationId xmlns:a16="http://schemas.microsoft.com/office/drawing/2014/main" id="{C8C80EC3-CB7B-545B-6180-2381E820A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2"/>
          <a:stretch/>
        </p:blipFill>
        <p:spPr bwMode="auto">
          <a:xfrm>
            <a:off x="9424059" y="297712"/>
            <a:ext cx="2421984" cy="14522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9F614C1-742F-4E91-61B9-0FC23B5513D9}"/>
              </a:ext>
            </a:extLst>
          </p:cNvPr>
          <p:cNvSpPr txBox="1"/>
          <p:nvPr/>
        </p:nvSpPr>
        <p:spPr>
          <a:xfrm>
            <a:off x="308561" y="2085980"/>
            <a:ext cx="54982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Humidity</a:t>
            </a:r>
            <a:r>
              <a:rPr lang="it-IT" dirty="0">
                <a:solidFill>
                  <a:schemeClr val="bg1"/>
                </a:solidFill>
              </a:rPr>
              <a:t>, temperature, </a:t>
            </a:r>
            <a:r>
              <a:rPr lang="it-IT" dirty="0" err="1">
                <a:solidFill>
                  <a:schemeClr val="bg1"/>
                </a:solidFill>
              </a:rPr>
              <a:t>coordinates</a:t>
            </a:r>
            <a:r>
              <a:rPr lang="it-IT" dirty="0">
                <a:solidFill>
                  <a:schemeClr val="bg1"/>
                </a:solidFill>
              </a:rPr>
              <a:t> and smoke are </a:t>
            </a:r>
          </a:p>
          <a:p>
            <a:r>
              <a:rPr lang="it-IT" dirty="0" err="1">
                <a:solidFill>
                  <a:schemeClr val="bg1"/>
                </a:solidFill>
              </a:rPr>
              <a:t>constantly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detected</a:t>
            </a:r>
            <a:r>
              <a:rPr lang="it-IT" dirty="0">
                <a:solidFill>
                  <a:schemeClr val="bg1"/>
                </a:solidFill>
              </a:rPr>
              <a:t> by </a:t>
            </a:r>
            <a:r>
              <a:rPr lang="it-IT" dirty="0" err="1">
                <a:solidFill>
                  <a:schemeClr val="bg1"/>
                </a:solidFill>
              </a:rPr>
              <a:t>specific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sensors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Once the Arduino </a:t>
            </a:r>
            <a:r>
              <a:rPr lang="it-IT" dirty="0" err="1">
                <a:solidFill>
                  <a:schemeClr val="bg1"/>
                </a:solidFill>
              </a:rPr>
              <a:t>collects</a:t>
            </a:r>
            <a:r>
              <a:rPr lang="it-IT" dirty="0">
                <a:solidFill>
                  <a:schemeClr val="bg1"/>
                </a:solidFill>
              </a:rPr>
              <a:t> data </a:t>
            </a:r>
            <a:r>
              <a:rPr lang="it-IT" dirty="0" err="1">
                <a:solidFill>
                  <a:schemeClr val="bg1"/>
                </a:solidFill>
              </a:rPr>
              <a:t>higher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expected</a:t>
            </a:r>
            <a:r>
              <a:rPr lang="it-IT" dirty="0">
                <a:solidFill>
                  <a:schemeClr val="bg1"/>
                </a:solidFill>
              </a:rPr>
              <a:t>, </a:t>
            </a:r>
          </a:p>
          <a:p>
            <a:r>
              <a:rPr lang="it-IT" dirty="0" err="1">
                <a:solidFill>
                  <a:schemeClr val="bg1"/>
                </a:solidFill>
              </a:rPr>
              <a:t>Everything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sent</a:t>
            </a:r>
            <a:r>
              <a:rPr lang="it-IT" dirty="0">
                <a:solidFill>
                  <a:schemeClr val="bg1"/>
                </a:solidFill>
              </a:rPr>
              <a:t> to the bridge </a:t>
            </a:r>
          </a:p>
        </p:txBody>
      </p:sp>
    </p:spTree>
    <p:extLst>
      <p:ext uri="{BB962C8B-B14F-4D97-AF65-F5344CB8AC3E}">
        <p14:creationId xmlns:p14="http://schemas.microsoft.com/office/powerpoint/2010/main" val="154913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428" y="3992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37;p6">
            <a:extLst>
              <a:ext uri="{FF2B5EF4-FFF2-40B4-BE49-F238E27FC236}">
                <a16:creationId xmlns:a16="http://schemas.microsoft.com/office/drawing/2014/main" id="{F243A907-D388-68BF-FD08-CC87ECEF6A91}"/>
              </a:ext>
            </a:extLst>
          </p:cNvPr>
          <p:cNvGrpSpPr/>
          <p:nvPr/>
        </p:nvGrpSpPr>
        <p:grpSpPr>
          <a:xfrm>
            <a:off x="4424854" y="2"/>
            <a:ext cx="7766717" cy="4855778"/>
            <a:chOff x="4188354" y="376951"/>
            <a:chExt cx="15915745" cy="10350365"/>
          </a:xfrm>
        </p:grpSpPr>
        <p:pic>
          <p:nvPicPr>
            <p:cNvPr id="13" name="Google Shape;138;p6">
              <a:extLst>
                <a:ext uri="{FF2B5EF4-FFF2-40B4-BE49-F238E27FC236}">
                  <a16:creationId xmlns:a16="http://schemas.microsoft.com/office/drawing/2014/main" id="{4D6542A0-9638-D874-A67E-32F4C8DC60A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39;p6">
              <a:extLst>
                <a:ext uri="{FF2B5EF4-FFF2-40B4-BE49-F238E27FC236}">
                  <a16:creationId xmlns:a16="http://schemas.microsoft.com/office/drawing/2014/main" id="{BB7DE7A5-8B71-BDED-E9F3-14809DB2D7C1}"/>
                </a:ext>
              </a:extLst>
            </p:cNvPr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8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 Collection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" y="4495818"/>
            <a:ext cx="4304403" cy="2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DAF16F-41A6-C9DE-4320-3B938A773C73}"/>
              </a:ext>
            </a:extLst>
          </p:cNvPr>
          <p:cNvSpPr txBox="1"/>
          <p:nvPr/>
        </p:nvSpPr>
        <p:spPr>
          <a:xfrm>
            <a:off x="364056" y="2331177"/>
            <a:ext cx="59493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Once data are </a:t>
            </a:r>
            <a:r>
              <a:rPr lang="it-IT" dirty="0" err="1">
                <a:solidFill>
                  <a:schemeClr val="bg1"/>
                </a:solidFill>
              </a:rPr>
              <a:t>arrived</a:t>
            </a:r>
            <a:r>
              <a:rPr lang="it-IT" dirty="0">
                <a:solidFill>
                  <a:schemeClr val="bg1"/>
                </a:solidFill>
              </a:rPr>
              <a:t> in the server, </a:t>
            </a:r>
            <a:r>
              <a:rPr lang="it-IT" dirty="0" err="1">
                <a:solidFill>
                  <a:schemeClr val="bg1"/>
                </a:solidFill>
              </a:rPr>
              <a:t>they</a:t>
            </a:r>
            <a:r>
              <a:rPr lang="it-IT" dirty="0">
                <a:solidFill>
                  <a:schemeClr val="bg1"/>
                </a:solidFill>
              </a:rPr>
              <a:t> are </a:t>
            </a:r>
            <a:r>
              <a:rPr lang="it-IT" dirty="0" err="1">
                <a:solidFill>
                  <a:schemeClr val="bg1"/>
                </a:solidFill>
              </a:rPr>
              <a:t>stored</a:t>
            </a:r>
            <a:r>
              <a:rPr lang="it-IT" dirty="0">
                <a:solidFill>
                  <a:schemeClr val="bg1"/>
                </a:solidFill>
              </a:rPr>
              <a:t> in a DB.</a:t>
            </a:r>
          </a:p>
          <a:p>
            <a:r>
              <a:rPr lang="it-IT" dirty="0">
                <a:solidFill>
                  <a:schemeClr val="bg1"/>
                </a:solidFill>
              </a:rPr>
              <a:t>The database conserve the metadata of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device: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Longitude</a:t>
            </a:r>
            <a:r>
              <a:rPr lang="it-IT" dirty="0">
                <a:solidFill>
                  <a:schemeClr val="bg1"/>
                </a:solidFill>
              </a:rPr>
              <a:t> (last call)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Latitude</a:t>
            </a:r>
            <a:r>
              <a:rPr lang="it-IT" dirty="0">
                <a:solidFill>
                  <a:schemeClr val="bg1"/>
                </a:solidFill>
              </a:rPr>
              <a:t> (last call)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Humidity</a:t>
            </a:r>
            <a:r>
              <a:rPr lang="it-IT" dirty="0">
                <a:solidFill>
                  <a:schemeClr val="bg1"/>
                </a:solidFill>
              </a:rPr>
              <a:t> (last call)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Temperature (last call)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Smoke (last call)</a:t>
            </a:r>
          </a:p>
        </p:txBody>
      </p:sp>
      <p:pic>
        <p:nvPicPr>
          <p:cNvPr id="6148" name="Picture 4" descr="Database management system - Wikipedia">
            <a:extLst>
              <a:ext uri="{FF2B5EF4-FFF2-40B4-BE49-F238E27FC236}">
                <a16:creationId xmlns:a16="http://schemas.microsoft.com/office/drawing/2014/main" id="{9430C960-5ED4-4363-6E40-D28D684E8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"/>
          <a:stretch/>
        </p:blipFill>
        <p:spPr bwMode="auto">
          <a:xfrm>
            <a:off x="7707346" y="1932888"/>
            <a:ext cx="3570893" cy="35708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970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428" y="385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Serial Diagram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" y="4495818"/>
            <a:ext cx="4304403" cy="2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pic>
        <p:nvPicPr>
          <p:cNvPr id="1026" name="Picture 2" descr="Arduino (hardware) - Wikipedia">
            <a:extLst>
              <a:ext uri="{FF2B5EF4-FFF2-40B4-BE49-F238E27FC236}">
                <a16:creationId xmlns:a16="http://schemas.microsoft.com/office/drawing/2014/main" id="{4C9993B3-43B6-C900-C81A-C447BF7DB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516" y="5776726"/>
            <a:ext cx="816804" cy="6229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aspberry PI 3 Model B Scheda Madre CPU 1.2 GHz Quad Core, 1 GB RAM,  802.11n Wireless LAN, Verde/Argento">
            <a:extLst>
              <a:ext uri="{FF2B5EF4-FFF2-40B4-BE49-F238E27FC236}">
                <a16:creationId xmlns:a16="http://schemas.microsoft.com/office/drawing/2014/main" id="{3E16F536-447C-387F-1085-EBDAB6B25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55" y="4229954"/>
            <a:ext cx="1052420" cy="6272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rduino (hardware) - Wikipedia">
            <a:extLst>
              <a:ext uri="{FF2B5EF4-FFF2-40B4-BE49-F238E27FC236}">
                <a16:creationId xmlns:a16="http://schemas.microsoft.com/office/drawing/2014/main" id="{BAB868F2-5559-DF79-F312-D7D535679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137" y="5390849"/>
            <a:ext cx="816804" cy="6229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rduino (hardware) - Wikipedia">
            <a:extLst>
              <a:ext uri="{FF2B5EF4-FFF2-40B4-BE49-F238E27FC236}">
                <a16:creationId xmlns:a16="http://schemas.microsoft.com/office/drawing/2014/main" id="{2804115C-8698-4330-7408-0F635EE66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877" y="5662398"/>
            <a:ext cx="816804" cy="6229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rduino (hardware) - Wikipedia">
            <a:extLst>
              <a:ext uri="{FF2B5EF4-FFF2-40B4-BE49-F238E27FC236}">
                <a16:creationId xmlns:a16="http://schemas.microsoft.com/office/drawing/2014/main" id="{44AB5A94-126B-9BC5-2DC0-310257EAC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768" y="5891264"/>
            <a:ext cx="816804" cy="6229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aspberry PI 3 Model B Scheda Madre CPU 1.2 GHz Quad Core, 1 GB RAM,  802.11n Wireless LAN, Verde/Argento">
            <a:extLst>
              <a:ext uri="{FF2B5EF4-FFF2-40B4-BE49-F238E27FC236}">
                <a16:creationId xmlns:a16="http://schemas.microsoft.com/office/drawing/2014/main" id="{D4A8ADF0-0461-831D-6CED-B9FAD76ED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386" y="4275494"/>
            <a:ext cx="1069391" cy="6373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aspberry PI 3 Model B Scheda Madre CPU 1.2 GHz Quad Core, 1 GB RAM,  802.11n Wireless LAN, Verde/Argento">
            <a:extLst>
              <a:ext uri="{FF2B5EF4-FFF2-40B4-BE49-F238E27FC236}">
                <a16:creationId xmlns:a16="http://schemas.microsoft.com/office/drawing/2014/main" id="{5ACCF4A2-BC3E-DEEC-4393-C568EDC21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050" y="4054701"/>
            <a:ext cx="1014827" cy="6048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aspberry PI 3 Model B Scheda Madre CPU 1.2 GHz Quad Core, 1 GB RAM,  802.11n Wireless LAN, Verde/Argento">
            <a:extLst>
              <a:ext uri="{FF2B5EF4-FFF2-40B4-BE49-F238E27FC236}">
                <a16:creationId xmlns:a16="http://schemas.microsoft.com/office/drawing/2014/main" id="{29C87B08-E8E2-56A8-4E79-870030540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226" y="3831879"/>
            <a:ext cx="1052420" cy="6272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Server: Facciamo Chiarezza sui Componenti">
            <a:extLst>
              <a:ext uri="{FF2B5EF4-FFF2-40B4-BE49-F238E27FC236}">
                <a16:creationId xmlns:a16="http://schemas.microsoft.com/office/drawing/2014/main" id="{36CFCD6A-BC97-C82A-E1A8-6D1BCD3E8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289" y="774602"/>
            <a:ext cx="3016040" cy="1809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426C5D9-59B5-D0F7-4920-5B444A24A366}"/>
              </a:ext>
            </a:extLst>
          </p:cNvPr>
          <p:cNvCxnSpPr/>
          <p:nvPr/>
        </p:nvCxnSpPr>
        <p:spPr>
          <a:xfrm flipV="1">
            <a:off x="2736864" y="4748841"/>
            <a:ext cx="835312" cy="900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16ACAE8-0051-32AC-6867-EC900CBA9540}"/>
              </a:ext>
            </a:extLst>
          </p:cNvPr>
          <p:cNvCxnSpPr>
            <a:cxnSpLocks/>
          </p:cNvCxnSpPr>
          <p:nvPr/>
        </p:nvCxnSpPr>
        <p:spPr>
          <a:xfrm flipV="1">
            <a:off x="6855335" y="5021324"/>
            <a:ext cx="0" cy="732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522E4FC8-0FF2-4625-850B-295998473171}"/>
              </a:ext>
            </a:extLst>
          </p:cNvPr>
          <p:cNvCxnSpPr>
            <a:cxnSpLocks/>
          </p:cNvCxnSpPr>
          <p:nvPr/>
        </p:nvCxnSpPr>
        <p:spPr>
          <a:xfrm>
            <a:off x="7108286" y="5021324"/>
            <a:ext cx="0" cy="755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6F93A6AF-83AD-9BC1-E1EE-E3E60CA589AD}"/>
              </a:ext>
            </a:extLst>
          </p:cNvPr>
          <p:cNvCxnSpPr>
            <a:cxnSpLocks/>
          </p:cNvCxnSpPr>
          <p:nvPr/>
        </p:nvCxnSpPr>
        <p:spPr>
          <a:xfrm>
            <a:off x="8996556" y="4748841"/>
            <a:ext cx="509185" cy="7375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5B5F7C1E-399F-E9D0-FE6B-4A08F173A5DF}"/>
              </a:ext>
            </a:extLst>
          </p:cNvPr>
          <p:cNvCxnSpPr>
            <a:cxnSpLocks/>
          </p:cNvCxnSpPr>
          <p:nvPr/>
        </p:nvCxnSpPr>
        <p:spPr>
          <a:xfrm>
            <a:off x="10594064" y="4516857"/>
            <a:ext cx="562733" cy="680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405A8143-23D7-4603-7FA7-2429F4CBC2DA}"/>
              </a:ext>
            </a:extLst>
          </p:cNvPr>
          <p:cNvCxnSpPr>
            <a:cxnSpLocks/>
          </p:cNvCxnSpPr>
          <p:nvPr/>
        </p:nvCxnSpPr>
        <p:spPr>
          <a:xfrm flipH="1" flipV="1">
            <a:off x="8665066" y="4835536"/>
            <a:ext cx="438741" cy="7240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C236191-2CF6-25B2-8B8D-B9540A93D2B6}"/>
              </a:ext>
            </a:extLst>
          </p:cNvPr>
          <p:cNvCxnSpPr>
            <a:cxnSpLocks/>
          </p:cNvCxnSpPr>
          <p:nvPr/>
        </p:nvCxnSpPr>
        <p:spPr>
          <a:xfrm flipH="1" flipV="1">
            <a:off x="10369305" y="4596312"/>
            <a:ext cx="534541" cy="791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F7B3702-A850-9BE4-EDCB-6C1BE7530E8F}"/>
              </a:ext>
            </a:extLst>
          </p:cNvPr>
          <p:cNvCxnSpPr>
            <a:cxnSpLocks/>
          </p:cNvCxnSpPr>
          <p:nvPr/>
        </p:nvCxnSpPr>
        <p:spPr>
          <a:xfrm>
            <a:off x="9065681" y="2722846"/>
            <a:ext cx="762000" cy="971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B2CF7D5E-35CA-328C-EC39-C242D65D05CF}"/>
              </a:ext>
            </a:extLst>
          </p:cNvPr>
          <p:cNvCxnSpPr>
            <a:cxnSpLocks/>
          </p:cNvCxnSpPr>
          <p:nvPr/>
        </p:nvCxnSpPr>
        <p:spPr>
          <a:xfrm>
            <a:off x="7996050" y="2694691"/>
            <a:ext cx="414420" cy="12571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D2E196C7-1574-5B03-4553-0F0C0CC9DFAA}"/>
              </a:ext>
            </a:extLst>
          </p:cNvPr>
          <p:cNvCxnSpPr>
            <a:cxnSpLocks/>
          </p:cNvCxnSpPr>
          <p:nvPr/>
        </p:nvCxnSpPr>
        <p:spPr>
          <a:xfrm>
            <a:off x="6704348" y="2690889"/>
            <a:ext cx="150987" cy="1470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4717892-5E91-60CC-4280-574912565C71}"/>
              </a:ext>
            </a:extLst>
          </p:cNvPr>
          <p:cNvCxnSpPr>
            <a:cxnSpLocks/>
          </p:cNvCxnSpPr>
          <p:nvPr/>
        </p:nvCxnSpPr>
        <p:spPr>
          <a:xfrm flipH="1">
            <a:off x="4773363" y="2416360"/>
            <a:ext cx="1434497" cy="17291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0578F26B-BC9E-EBEA-A64C-63F76906F060}"/>
              </a:ext>
            </a:extLst>
          </p:cNvPr>
          <p:cNvCxnSpPr>
            <a:cxnSpLocks/>
          </p:cNvCxnSpPr>
          <p:nvPr/>
        </p:nvCxnSpPr>
        <p:spPr>
          <a:xfrm flipV="1">
            <a:off x="4551903" y="2140299"/>
            <a:ext cx="1554107" cy="1811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ED66782D-8099-D4F2-45C8-14756972BDF2}"/>
              </a:ext>
            </a:extLst>
          </p:cNvPr>
          <p:cNvCxnSpPr>
            <a:cxnSpLocks/>
          </p:cNvCxnSpPr>
          <p:nvPr/>
        </p:nvCxnSpPr>
        <p:spPr>
          <a:xfrm flipH="1">
            <a:off x="3200633" y="4992050"/>
            <a:ext cx="567499" cy="6567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0BDFB655-C159-243E-72CA-AE0686F02C40}"/>
              </a:ext>
            </a:extLst>
          </p:cNvPr>
          <p:cNvSpPr txBox="1"/>
          <p:nvPr/>
        </p:nvSpPr>
        <p:spPr>
          <a:xfrm>
            <a:off x="3793779" y="5203123"/>
            <a:ext cx="241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Serial </a:t>
            </a:r>
            <a:r>
              <a:rPr lang="it-IT" dirty="0" err="1">
                <a:solidFill>
                  <a:srgbClr val="00B050"/>
                </a:solidFill>
              </a:rPr>
              <a:t>Communication</a:t>
            </a:r>
            <a:endParaRPr lang="it-IT" dirty="0">
              <a:solidFill>
                <a:srgbClr val="00B050"/>
              </a:solidFill>
            </a:endParaRP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EC05A85F-9E33-EE3E-4B38-6C4D491AC8A3}"/>
              </a:ext>
            </a:extLst>
          </p:cNvPr>
          <p:cNvCxnSpPr>
            <a:cxnSpLocks/>
          </p:cNvCxnSpPr>
          <p:nvPr/>
        </p:nvCxnSpPr>
        <p:spPr>
          <a:xfrm flipH="1" flipV="1">
            <a:off x="8744200" y="2722846"/>
            <a:ext cx="813515" cy="10526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02241610-10A0-0AAB-5AD2-D11ECF5EAF8F}"/>
              </a:ext>
            </a:extLst>
          </p:cNvPr>
          <p:cNvCxnSpPr>
            <a:cxnSpLocks/>
          </p:cNvCxnSpPr>
          <p:nvPr/>
        </p:nvCxnSpPr>
        <p:spPr>
          <a:xfrm flipH="1" flipV="1">
            <a:off x="7688548" y="2681605"/>
            <a:ext cx="444293" cy="1283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24" name="Connettore 2 1023">
            <a:extLst>
              <a:ext uri="{FF2B5EF4-FFF2-40B4-BE49-F238E27FC236}">
                <a16:creationId xmlns:a16="http://schemas.microsoft.com/office/drawing/2014/main" id="{51D62174-AB2C-5CB9-E880-576B0B61839E}"/>
              </a:ext>
            </a:extLst>
          </p:cNvPr>
          <p:cNvCxnSpPr>
            <a:cxnSpLocks/>
          </p:cNvCxnSpPr>
          <p:nvPr/>
        </p:nvCxnSpPr>
        <p:spPr>
          <a:xfrm flipH="1" flipV="1">
            <a:off x="7049795" y="2721235"/>
            <a:ext cx="182860" cy="13649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948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428" y="3992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37;p6">
            <a:extLst>
              <a:ext uri="{FF2B5EF4-FFF2-40B4-BE49-F238E27FC236}">
                <a16:creationId xmlns:a16="http://schemas.microsoft.com/office/drawing/2014/main" id="{F243A907-D388-68BF-FD08-CC87ECEF6A91}"/>
              </a:ext>
            </a:extLst>
          </p:cNvPr>
          <p:cNvGrpSpPr/>
          <p:nvPr/>
        </p:nvGrpSpPr>
        <p:grpSpPr>
          <a:xfrm>
            <a:off x="4424854" y="2"/>
            <a:ext cx="7766717" cy="4855778"/>
            <a:chOff x="4188354" y="376951"/>
            <a:chExt cx="15915745" cy="10350365"/>
          </a:xfrm>
        </p:grpSpPr>
        <p:pic>
          <p:nvPicPr>
            <p:cNvPr id="13" name="Google Shape;138;p6">
              <a:extLst>
                <a:ext uri="{FF2B5EF4-FFF2-40B4-BE49-F238E27FC236}">
                  <a16:creationId xmlns:a16="http://schemas.microsoft.com/office/drawing/2014/main" id="{4D6542A0-9638-D874-A67E-32F4C8DC60A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39;p6">
              <a:extLst>
                <a:ext uri="{FF2B5EF4-FFF2-40B4-BE49-F238E27FC236}">
                  <a16:creationId xmlns:a16="http://schemas.microsoft.com/office/drawing/2014/main" id="{BB7DE7A5-8B71-BDED-E9F3-14809DB2D7C1}"/>
                </a:ext>
              </a:extLst>
            </p:cNvPr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8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Serial Communication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" y="4495818"/>
            <a:ext cx="4304403" cy="2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DAF16F-41A6-C9DE-4320-3B938A773C73}"/>
              </a:ext>
            </a:extLst>
          </p:cNvPr>
          <p:cNvSpPr txBox="1"/>
          <p:nvPr/>
        </p:nvSpPr>
        <p:spPr>
          <a:xfrm>
            <a:off x="204534" y="1452816"/>
            <a:ext cx="67954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Method of </a:t>
            </a:r>
            <a:r>
              <a:rPr lang="it-IT" dirty="0" err="1">
                <a:solidFill>
                  <a:schemeClr val="bg1"/>
                </a:solidFill>
              </a:rPr>
              <a:t>transferring</a:t>
            </a:r>
            <a:r>
              <a:rPr lang="it-IT" dirty="0">
                <a:solidFill>
                  <a:schemeClr val="bg1"/>
                </a:solidFill>
              </a:rPr>
              <a:t> data one bit </a:t>
            </a:r>
            <a:r>
              <a:rPr lang="it-IT" dirty="0" err="1">
                <a:solidFill>
                  <a:schemeClr val="bg1"/>
                </a:solidFill>
              </a:rPr>
              <a:t>at</a:t>
            </a:r>
            <a:r>
              <a:rPr lang="it-IT" dirty="0">
                <a:solidFill>
                  <a:schemeClr val="bg1"/>
                </a:solidFill>
              </a:rPr>
              <a:t> a time </a:t>
            </a:r>
            <a:r>
              <a:rPr lang="it-IT" dirty="0" err="1">
                <a:solidFill>
                  <a:schemeClr val="bg1"/>
                </a:solidFill>
              </a:rPr>
              <a:t>sequentially</a:t>
            </a:r>
            <a:r>
              <a:rPr lang="it-IT" dirty="0">
                <a:solidFill>
                  <a:schemeClr val="bg1"/>
                </a:solidFill>
              </a:rPr>
              <a:t> over a         </a:t>
            </a:r>
            <a:r>
              <a:rPr lang="it-IT" dirty="0" err="1">
                <a:solidFill>
                  <a:schemeClr val="bg1"/>
                </a:solidFill>
              </a:rPr>
              <a:t>communication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channel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"Arduino and Raspberry Pi communicate via the UART (Universal Asynchronous Receiver-Transmitter) protocol, but they are not physically connected through the TX and RX pins.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Instead, communication occurs through the virtual serial channel, with Arduino sending data to the Raspberry Pi through the serial port, and the Raspberry Pi receiving and processing it."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28" name="Picture 4" descr="Serial Communication - SparkFun Learn">
            <a:extLst>
              <a:ext uri="{FF2B5EF4-FFF2-40B4-BE49-F238E27FC236}">
                <a16:creationId xmlns:a16="http://schemas.microsoft.com/office/drawing/2014/main" id="{FA6F791B-47FA-EF27-F573-362448F53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599" y="777509"/>
            <a:ext cx="3752850" cy="2276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A556397-0AED-9962-9FEA-B01694A62D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0046" y="3804016"/>
            <a:ext cx="4927449" cy="264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16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428" y="385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HTTP Diagram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" y="4495818"/>
            <a:ext cx="4304403" cy="2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pic>
        <p:nvPicPr>
          <p:cNvPr id="1026" name="Picture 2" descr="Arduino (hardware) - Wikipedia">
            <a:extLst>
              <a:ext uri="{FF2B5EF4-FFF2-40B4-BE49-F238E27FC236}">
                <a16:creationId xmlns:a16="http://schemas.microsoft.com/office/drawing/2014/main" id="{4C9993B3-43B6-C900-C81A-C447BF7DB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516" y="5776726"/>
            <a:ext cx="816804" cy="6229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aspberry PI 3 Model B Scheda Madre CPU 1.2 GHz Quad Core, 1 GB RAM,  802.11n Wireless LAN, Verde/Argento">
            <a:extLst>
              <a:ext uri="{FF2B5EF4-FFF2-40B4-BE49-F238E27FC236}">
                <a16:creationId xmlns:a16="http://schemas.microsoft.com/office/drawing/2014/main" id="{3E16F536-447C-387F-1085-EBDAB6B25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55" y="4229954"/>
            <a:ext cx="1052420" cy="6272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rduino (hardware) - Wikipedia">
            <a:extLst>
              <a:ext uri="{FF2B5EF4-FFF2-40B4-BE49-F238E27FC236}">
                <a16:creationId xmlns:a16="http://schemas.microsoft.com/office/drawing/2014/main" id="{BAB868F2-5559-DF79-F312-D7D535679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137" y="5390849"/>
            <a:ext cx="816804" cy="6229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rduino (hardware) - Wikipedia">
            <a:extLst>
              <a:ext uri="{FF2B5EF4-FFF2-40B4-BE49-F238E27FC236}">
                <a16:creationId xmlns:a16="http://schemas.microsoft.com/office/drawing/2014/main" id="{2804115C-8698-4330-7408-0F635EE66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877" y="5662398"/>
            <a:ext cx="816804" cy="6229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rduino (hardware) - Wikipedia">
            <a:extLst>
              <a:ext uri="{FF2B5EF4-FFF2-40B4-BE49-F238E27FC236}">
                <a16:creationId xmlns:a16="http://schemas.microsoft.com/office/drawing/2014/main" id="{44AB5A94-126B-9BC5-2DC0-310257EAC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768" y="5891264"/>
            <a:ext cx="816804" cy="6229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aspberry PI 3 Model B Scheda Madre CPU 1.2 GHz Quad Core, 1 GB RAM,  802.11n Wireless LAN, Verde/Argento">
            <a:extLst>
              <a:ext uri="{FF2B5EF4-FFF2-40B4-BE49-F238E27FC236}">
                <a16:creationId xmlns:a16="http://schemas.microsoft.com/office/drawing/2014/main" id="{D4A8ADF0-0461-831D-6CED-B9FAD76ED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386" y="4275494"/>
            <a:ext cx="1069391" cy="6373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aspberry PI 3 Model B Scheda Madre CPU 1.2 GHz Quad Core, 1 GB RAM,  802.11n Wireless LAN, Verde/Argento">
            <a:extLst>
              <a:ext uri="{FF2B5EF4-FFF2-40B4-BE49-F238E27FC236}">
                <a16:creationId xmlns:a16="http://schemas.microsoft.com/office/drawing/2014/main" id="{5ACCF4A2-BC3E-DEEC-4393-C568EDC21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050" y="4054701"/>
            <a:ext cx="1014827" cy="6048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aspberry PI 3 Model B Scheda Madre CPU 1.2 GHz Quad Core, 1 GB RAM,  802.11n Wireless LAN, Verde/Argento">
            <a:extLst>
              <a:ext uri="{FF2B5EF4-FFF2-40B4-BE49-F238E27FC236}">
                <a16:creationId xmlns:a16="http://schemas.microsoft.com/office/drawing/2014/main" id="{29C87B08-E8E2-56A8-4E79-870030540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226" y="3831879"/>
            <a:ext cx="1052420" cy="6272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Server: Facciamo Chiarezza sui Componenti">
            <a:extLst>
              <a:ext uri="{FF2B5EF4-FFF2-40B4-BE49-F238E27FC236}">
                <a16:creationId xmlns:a16="http://schemas.microsoft.com/office/drawing/2014/main" id="{36CFCD6A-BC97-C82A-E1A8-6D1BCD3E8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289" y="774602"/>
            <a:ext cx="3016040" cy="1809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426C5D9-59B5-D0F7-4920-5B444A24A366}"/>
              </a:ext>
            </a:extLst>
          </p:cNvPr>
          <p:cNvCxnSpPr/>
          <p:nvPr/>
        </p:nvCxnSpPr>
        <p:spPr>
          <a:xfrm flipV="1">
            <a:off x="2736864" y="4748841"/>
            <a:ext cx="835312" cy="900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16ACAE8-0051-32AC-6867-EC900CBA9540}"/>
              </a:ext>
            </a:extLst>
          </p:cNvPr>
          <p:cNvCxnSpPr>
            <a:cxnSpLocks/>
          </p:cNvCxnSpPr>
          <p:nvPr/>
        </p:nvCxnSpPr>
        <p:spPr>
          <a:xfrm flipV="1">
            <a:off x="6855335" y="5021324"/>
            <a:ext cx="0" cy="732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522E4FC8-0FF2-4625-850B-295998473171}"/>
              </a:ext>
            </a:extLst>
          </p:cNvPr>
          <p:cNvCxnSpPr>
            <a:cxnSpLocks/>
          </p:cNvCxnSpPr>
          <p:nvPr/>
        </p:nvCxnSpPr>
        <p:spPr>
          <a:xfrm>
            <a:off x="7108286" y="5021324"/>
            <a:ext cx="0" cy="755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6F93A6AF-83AD-9BC1-E1EE-E3E60CA589AD}"/>
              </a:ext>
            </a:extLst>
          </p:cNvPr>
          <p:cNvCxnSpPr>
            <a:cxnSpLocks/>
          </p:cNvCxnSpPr>
          <p:nvPr/>
        </p:nvCxnSpPr>
        <p:spPr>
          <a:xfrm>
            <a:off x="8996556" y="4748841"/>
            <a:ext cx="509185" cy="7375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5B5F7C1E-399F-E9D0-FE6B-4A08F173A5DF}"/>
              </a:ext>
            </a:extLst>
          </p:cNvPr>
          <p:cNvCxnSpPr>
            <a:cxnSpLocks/>
          </p:cNvCxnSpPr>
          <p:nvPr/>
        </p:nvCxnSpPr>
        <p:spPr>
          <a:xfrm>
            <a:off x="10594064" y="4516857"/>
            <a:ext cx="562733" cy="680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405A8143-23D7-4603-7FA7-2429F4CBC2DA}"/>
              </a:ext>
            </a:extLst>
          </p:cNvPr>
          <p:cNvCxnSpPr>
            <a:cxnSpLocks/>
          </p:cNvCxnSpPr>
          <p:nvPr/>
        </p:nvCxnSpPr>
        <p:spPr>
          <a:xfrm flipH="1" flipV="1">
            <a:off x="8665066" y="4835536"/>
            <a:ext cx="438741" cy="7240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C236191-2CF6-25B2-8B8D-B9540A93D2B6}"/>
              </a:ext>
            </a:extLst>
          </p:cNvPr>
          <p:cNvCxnSpPr>
            <a:cxnSpLocks/>
          </p:cNvCxnSpPr>
          <p:nvPr/>
        </p:nvCxnSpPr>
        <p:spPr>
          <a:xfrm flipH="1" flipV="1">
            <a:off x="10369305" y="4596312"/>
            <a:ext cx="534541" cy="791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F7B3702-A850-9BE4-EDCB-6C1BE7530E8F}"/>
              </a:ext>
            </a:extLst>
          </p:cNvPr>
          <p:cNvCxnSpPr>
            <a:cxnSpLocks/>
          </p:cNvCxnSpPr>
          <p:nvPr/>
        </p:nvCxnSpPr>
        <p:spPr>
          <a:xfrm>
            <a:off x="9065681" y="2722846"/>
            <a:ext cx="762000" cy="971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B2CF7D5E-35CA-328C-EC39-C242D65D05CF}"/>
              </a:ext>
            </a:extLst>
          </p:cNvPr>
          <p:cNvCxnSpPr>
            <a:cxnSpLocks/>
          </p:cNvCxnSpPr>
          <p:nvPr/>
        </p:nvCxnSpPr>
        <p:spPr>
          <a:xfrm>
            <a:off x="7996050" y="2694691"/>
            <a:ext cx="414420" cy="12571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D2E196C7-1574-5B03-4553-0F0C0CC9DFAA}"/>
              </a:ext>
            </a:extLst>
          </p:cNvPr>
          <p:cNvCxnSpPr>
            <a:cxnSpLocks/>
          </p:cNvCxnSpPr>
          <p:nvPr/>
        </p:nvCxnSpPr>
        <p:spPr>
          <a:xfrm>
            <a:off x="6704348" y="2690889"/>
            <a:ext cx="150987" cy="1470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4717892-5E91-60CC-4280-574912565C71}"/>
              </a:ext>
            </a:extLst>
          </p:cNvPr>
          <p:cNvCxnSpPr>
            <a:cxnSpLocks/>
          </p:cNvCxnSpPr>
          <p:nvPr/>
        </p:nvCxnSpPr>
        <p:spPr>
          <a:xfrm flipH="1">
            <a:off x="4773363" y="2416360"/>
            <a:ext cx="1434497" cy="17291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0578F26B-BC9E-EBEA-A64C-63F76906F060}"/>
              </a:ext>
            </a:extLst>
          </p:cNvPr>
          <p:cNvCxnSpPr>
            <a:cxnSpLocks/>
          </p:cNvCxnSpPr>
          <p:nvPr/>
        </p:nvCxnSpPr>
        <p:spPr>
          <a:xfrm flipV="1">
            <a:off x="4551903" y="2140299"/>
            <a:ext cx="1554107" cy="1811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ED66782D-8099-D4F2-45C8-14756972BDF2}"/>
              </a:ext>
            </a:extLst>
          </p:cNvPr>
          <p:cNvCxnSpPr>
            <a:cxnSpLocks/>
          </p:cNvCxnSpPr>
          <p:nvPr/>
        </p:nvCxnSpPr>
        <p:spPr>
          <a:xfrm flipH="1">
            <a:off x="3200633" y="4992050"/>
            <a:ext cx="567499" cy="6567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9E6BE15D-B81B-877D-AA57-A90CD21C55FF}"/>
              </a:ext>
            </a:extLst>
          </p:cNvPr>
          <p:cNvCxnSpPr>
            <a:cxnSpLocks/>
          </p:cNvCxnSpPr>
          <p:nvPr/>
        </p:nvCxnSpPr>
        <p:spPr>
          <a:xfrm flipH="1" flipV="1">
            <a:off x="6488632" y="2722846"/>
            <a:ext cx="43804" cy="1354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27EBB7F-5318-066C-E015-0AD54A5A9537}"/>
              </a:ext>
            </a:extLst>
          </p:cNvPr>
          <p:cNvCxnSpPr>
            <a:cxnSpLocks/>
          </p:cNvCxnSpPr>
          <p:nvPr/>
        </p:nvCxnSpPr>
        <p:spPr>
          <a:xfrm flipH="1" flipV="1">
            <a:off x="7692479" y="2642288"/>
            <a:ext cx="412416" cy="13158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BDE3DAD-8951-1C37-FCEC-20493D31BEA0}"/>
              </a:ext>
            </a:extLst>
          </p:cNvPr>
          <p:cNvCxnSpPr>
            <a:cxnSpLocks/>
          </p:cNvCxnSpPr>
          <p:nvPr/>
        </p:nvCxnSpPr>
        <p:spPr>
          <a:xfrm flipH="1" flipV="1">
            <a:off x="8744200" y="2722846"/>
            <a:ext cx="813515" cy="10526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294ACB6-380B-A643-15B8-5B297C27C02D}"/>
              </a:ext>
            </a:extLst>
          </p:cNvPr>
          <p:cNvSpPr txBox="1"/>
          <p:nvPr/>
        </p:nvSpPr>
        <p:spPr>
          <a:xfrm>
            <a:off x="3217839" y="2471738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HTTP </a:t>
            </a:r>
            <a:r>
              <a:rPr lang="it-IT" dirty="0" err="1">
                <a:solidFill>
                  <a:srgbClr val="00B050"/>
                </a:solidFill>
              </a:rPr>
              <a:t>Communication</a:t>
            </a:r>
            <a:endParaRPr lang="it-IT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31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428" y="385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oogle Shape;137;p6">
            <a:extLst>
              <a:ext uri="{FF2B5EF4-FFF2-40B4-BE49-F238E27FC236}">
                <a16:creationId xmlns:a16="http://schemas.microsoft.com/office/drawing/2014/main" id="{2234A19C-2D1A-5120-7C97-FFFD8B95C165}"/>
              </a:ext>
            </a:extLst>
          </p:cNvPr>
          <p:cNvGrpSpPr/>
          <p:nvPr/>
        </p:nvGrpSpPr>
        <p:grpSpPr>
          <a:xfrm>
            <a:off x="4424854" y="2"/>
            <a:ext cx="7766717" cy="4855778"/>
            <a:chOff x="4188354" y="376951"/>
            <a:chExt cx="15915745" cy="10350365"/>
          </a:xfrm>
        </p:grpSpPr>
        <p:pic>
          <p:nvPicPr>
            <p:cNvPr id="5" name="Google Shape;138;p6">
              <a:extLst>
                <a:ext uri="{FF2B5EF4-FFF2-40B4-BE49-F238E27FC236}">
                  <a16:creationId xmlns:a16="http://schemas.microsoft.com/office/drawing/2014/main" id="{F1BDEAE2-4A6E-9C56-D741-A3C0548B6AF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139;p6">
              <a:extLst>
                <a:ext uri="{FF2B5EF4-FFF2-40B4-BE49-F238E27FC236}">
                  <a16:creationId xmlns:a16="http://schemas.microsoft.com/office/drawing/2014/main" id="{12AAEF4F-2FA2-3E01-4BDE-55F370558EC9}"/>
                </a:ext>
              </a:extLst>
            </p:cNvPr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8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it-IT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Web Server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pic>
        <p:nvPicPr>
          <p:cNvPr id="17" name="Immagine 16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76FE2075-1FE0-6483-79E6-BAF4D2BC4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72" y="618691"/>
            <a:ext cx="1483136" cy="674827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5DDD427-1293-DCA7-C657-2805695E06E1}"/>
              </a:ext>
            </a:extLst>
          </p:cNvPr>
          <p:cNvSpPr txBox="1"/>
          <p:nvPr/>
        </p:nvSpPr>
        <p:spPr>
          <a:xfrm>
            <a:off x="1166395" y="1577549"/>
            <a:ext cx="73832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Powered by Django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Don’t </a:t>
            </a:r>
            <a:r>
              <a:rPr lang="it-IT" dirty="0" err="1">
                <a:solidFill>
                  <a:schemeClr val="bg1"/>
                </a:solidFill>
              </a:rPr>
              <a:t>Repeat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Yourself</a:t>
            </a: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Model-View-Controller Architecture</a:t>
            </a:r>
          </a:p>
        </p:txBody>
      </p:sp>
      <p:pic>
        <p:nvPicPr>
          <p:cNvPr id="34" name="Immagine 33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2BE348BD-19ED-883B-DA11-203742E5F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93" y="3334974"/>
            <a:ext cx="3175000" cy="2984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8" name="Immagine 37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BF1E6A8F-2D72-43D2-5367-820147F1B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15" y="1754179"/>
            <a:ext cx="5307693" cy="4485130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B1D4DC3-A493-DD19-A301-C15E9CEC182C}"/>
              </a:ext>
            </a:extLst>
          </p:cNvPr>
          <p:cNvSpPr txBox="1"/>
          <p:nvPr/>
        </p:nvSpPr>
        <p:spPr>
          <a:xfrm>
            <a:off x="6285915" y="6319474"/>
            <a:ext cx="3839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</a:rPr>
              <a:t>Object-</a:t>
            </a:r>
            <a:r>
              <a:rPr lang="it-IT" sz="1200" b="1" dirty="0" err="1">
                <a:solidFill>
                  <a:schemeClr val="bg1"/>
                </a:solidFill>
              </a:rPr>
              <a:t>Relational</a:t>
            </a:r>
            <a:r>
              <a:rPr lang="it-IT" sz="1200" b="1" dirty="0">
                <a:solidFill>
                  <a:schemeClr val="bg1"/>
                </a:solidFill>
              </a:rPr>
              <a:t> Mapping</a:t>
            </a:r>
          </a:p>
        </p:txBody>
      </p:sp>
    </p:spTree>
    <p:extLst>
      <p:ext uri="{BB962C8B-B14F-4D97-AF65-F5344CB8AC3E}">
        <p14:creationId xmlns:p14="http://schemas.microsoft.com/office/powerpoint/2010/main" val="59232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428" y="3992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What is </a:t>
            </a:r>
            <a:r>
              <a:rPr lang="en-US" sz="4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AutoGuardian</a:t>
            </a: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?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grpSp>
        <p:nvGrpSpPr>
          <p:cNvPr id="3" name="Google Shape;137;p6">
            <a:extLst>
              <a:ext uri="{FF2B5EF4-FFF2-40B4-BE49-F238E27FC236}">
                <a16:creationId xmlns:a16="http://schemas.microsoft.com/office/drawing/2014/main" id="{E9022BA3-D1B6-673D-9414-B776102DB204}"/>
              </a:ext>
            </a:extLst>
          </p:cNvPr>
          <p:cNvGrpSpPr/>
          <p:nvPr/>
        </p:nvGrpSpPr>
        <p:grpSpPr>
          <a:xfrm>
            <a:off x="4424854" y="2"/>
            <a:ext cx="7766717" cy="4855778"/>
            <a:chOff x="4188354" y="376951"/>
            <a:chExt cx="15915745" cy="10350365"/>
          </a:xfrm>
        </p:grpSpPr>
        <p:pic>
          <p:nvPicPr>
            <p:cNvPr id="6" name="Google Shape;138;p6">
              <a:extLst>
                <a:ext uri="{FF2B5EF4-FFF2-40B4-BE49-F238E27FC236}">
                  <a16:creationId xmlns:a16="http://schemas.microsoft.com/office/drawing/2014/main" id="{B40736F3-EAFB-F435-A28C-AC64B02526B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39;p6">
              <a:extLst>
                <a:ext uri="{FF2B5EF4-FFF2-40B4-BE49-F238E27FC236}">
                  <a16:creationId xmlns:a16="http://schemas.microsoft.com/office/drawing/2014/main" id="{1FD71C52-FEA1-75DE-03DE-9E94D3A4423C}"/>
                </a:ext>
              </a:extLst>
            </p:cNvPr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8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218078-440C-4BB9-8F21-7E87AA4F73C9}"/>
              </a:ext>
            </a:extLst>
          </p:cNvPr>
          <p:cNvSpPr txBox="1"/>
          <p:nvPr/>
        </p:nvSpPr>
        <p:spPr>
          <a:xfrm>
            <a:off x="598030" y="2274838"/>
            <a:ext cx="549797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AutoGuardian</a:t>
            </a:r>
            <a:r>
              <a:rPr lang="en-US" dirty="0">
                <a:solidFill>
                  <a:schemeClr val="bg1"/>
                </a:solidFill>
              </a:rPr>
              <a:t> is an innovative device designed to be installed in your vehicle, capable of predicting fires, malfunctions, or accidents after they occur.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Once an incident is detected, </a:t>
            </a:r>
            <a:r>
              <a:rPr lang="en-US" dirty="0" err="1">
                <a:solidFill>
                  <a:schemeClr val="bg1"/>
                </a:solidFill>
              </a:rPr>
              <a:t>AutoGuardian</a:t>
            </a:r>
            <a:r>
              <a:rPr lang="en-US" dirty="0">
                <a:solidFill>
                  <a:schemeClr val="bg1"/>
                </a:solidFill>
              </a:rPr>
              <a:t> automatically contacts your emergency contacts and other nearby </a:t>
            </a:r>
            <a:r>
              <a:rPr lang="en-US" dirty="0" err="1">
                <a:solidFill>
                  <a:schemeClr val="bg1"/>
                </a:solidFill>
              </a:rPr>
              <a:t>AutoGuardian</a:t>
            </a:r>
            <a:r>
              <a:rPr lang="en-US" dirty="0">
                <a:solidFill>
                  <a:schemeClr val="bg1"/>
                </a:solidFill>
              </a:rPr>
              <a:t> devices within a small radius of kilometers, ensuring swift assistance and potentially preventing further damage or injury. 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4" name="Immagine 13" descr="Immagine che contiene elettronica, cavo, gadget, Dispositivo elettronico&#10;&#10;Descrizione generata automaticamente">
            <a:extLst>
              <a:ext uri="{FF2B5EF4-FFF2-40B4-BE49-F238E27FC236}">
                <a16:creationId xmlns:a16="http://schemas.microsoft.com/office/drawing/2014/main" id="{984DED6E-FA77-CF0A-4D70-919B327D4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82" y="1517086"/>
            <a:ext cx="4512429" cy="4512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22764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0" y="0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53;p1">
            <a:extLst>
              <a:ext uri="{FF2B5EF4-FFF2-40B4-BE49-F238E27FC236}">
                <a16:creationId xmlns:a16="http://schemas.microsoft.com/office/drawing/2014/main" id="{C29CD86D-CA78-833F-4928-1D30FC7803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" y="4495818"/>
            <a:ext cx="4304403" cy="2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HTTP (API REST)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pic>
        <p:nvPicPr>
          <p:cNvPr id="5" name="Immagine 4" descr="Immagine che contiene testo, software, Carattere, diagramma&#10;&#10;Descrizione generata automaticamente">
            <a:extLst>
              <a:ext uri="{FF2B5EF4-FFF2-40B4-BE49-F238E27FC236}">
                <a16:creationId xmlns:a16="http://schemas.microsoft.com/office/drawing/2014/main" id="{8029FAA9-B1FA-FC85-3B4D-9174AE373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93" y="1605680"/>
            <a:ext cx="4641283" cy="20517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94998B8-5AFC-9D84-9387-01DA002D1BF3}"/>
              </a:ext>
            </a:extLst>
          </p:cNvPr>
          <p:cNvSpPr/>
          <p:nvPr/>
        </p:nvSpPr>
        <p:spPr>
          <a:xfrm>
            <a:off x="1313793" y="3952568"/>
            <a:ext cx="4641283" cy="1563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B4860F91-4E08-788F-419D-D4B34047EC9A}"/>
              </a:ext>
            </a:extLst>
          </p:cNvPr>
          <p:cNvGrpSpPr/>
          <p:nvPr/>
        </p:nvGrpSpPr>
        <p:grpSpPr>
          <a:xfrm>
            <a:off x="1472288" y="4046497"/>
            <a:ext cx="1753473" cy="1442855"/>
            <a:chOff x="1472288" y="4046497"/>
            <a:chExt cx="1753473" cy="1442855"/>
          </a:xfrm>
        </p:grpSpPr>
        <p:pic>
          <p:nvPicPr>
            <p:cNvPr id="10" name="Immagine 9" descr="Immagine che contiene simbolo, Blu elettrico, Carattere, logo&#10;&#10;Descrizione generata automaticamente">
              <a:extLst>
                <a:ext uri="{FF2B5EF4-FFF2-40B4-BE49-F238E27FC236}">
                  <a16:creationId xmlns:a16="http://schemas.microsoft.com/office/drawing/2014/main" id="{FC1D4FF7-67A1-0908-407E-B1D301E6D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288" y="4046497"/>
              <a:ext cx="439681" cy="283961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F77466A5-F3F6-29CF-CA7E-909AB2B0C6B4}"/>
                </a:ext>
              </a:extLst>
            </p:cNvPr>
            <p:cNvSpPr txBox="1"/>
            <p:nvPr/>
          </p:nvSpPr>
          <p:spPr>
            <a:xfrm>
              <a:off x="1987271" y="4094702"/>
              <a:ext cx="1203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api/</a:t>
              </a:r>
              <a:r>
                <a:rPr lang="it-IT" sz="1200" dirty="0" err="1"/>
                <a:t>vehicle</a:t>
              </a:r>
              <a:r>
                <a:rPr lang="it-IT" sz="1200" dirty="0"/>
                <a:t>/{id}</a:t>
              </a:r>
            </a:p>
          </p:txBody>
        </p:sp>
        <p:pic>
          <p:nvPicPr>
            <p:cNvPr id="16" name="Immagine 15" descr="Immagine che contiene testo, Carattere, simbolo, logo&#10;&#10;Descrizione generata automaticamente">
              <a:extLst>
                <a:ext uri="{FF2B5EF4-FFF2-40B4-BE49-F238E27FC236}">
                  <a16:creationId xmlns:a16="http://schemas.microsoft.com/office/drawing/2014/main" id="{6CDA94D3-7EBE-7ADF-67C6-CA9ECD700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288" y="4463815"/>
              <a:ext cx="558615" cy="276999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B4FDCD3-2A95-B68D-BAD6-D3C1B97144F8}"/>
                </a:ext>
              </a:extLst>
            </p:cNvPr>
            <p:cNvSpPr txBox="1"/>
            <p:nvPr/>
          </p:nvSpPr>
          <p:spPr>
            <a:xfrm>
              <a:off x="1997724" y="4487276"/>
              <a:ext cx="12280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api/</a:t>
              </a:r>
              <a:r>
                <a:rPr lang="it-IT" sz="1200" dirty="0" err="1"/>
                <a:t>vehicle</a:t>
              </a:r>
              <a:r>
                <a:rPr lang="it-IT" sz="1200" dirty="0"/>
                <a:t>/{id}</a:t>
              </a:r>
            </a:p>
          </p:txBody>
        </p:sp>
        <p:pic>
          <p:nvPicPr>
            <p:cNvPr id="19" name="Immagine 18" descr="Immagine che contiene Carattere, giallo, logo, simbolo&#10;&#10;Descrizione generata automaticamente">
              <a:extLst>
                <a:ext uri="{FF2B5EF4-FFF2-40B4-BE49-F238E27FC236}">
                  <a16:creationId xmlns:a16="http://schemas.microsoft.com/office/drawing/2014/main" id="{936F0BED-F8A4-47F5-7353-6D6F5ED9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288" y="4868971"/>
              <a:ext cx="439681" cy="276999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6C0BB975-526F-3B7C-1F02-CDEED0F8BFD3}"/>
                </a:ext>
              </a:extLst>
            </p:cNvPr>
            <p:cNvSpPr txBox="1"/>
            <p:nvPr/>
          </p:nvSpPr>
          <p:spPr>
            <a:xfrm>
              <a:off x="1974094" y="4879850"/>
              <a:ext cx="1217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api/</a:t>
              </a:r>
              <a:r>
                <a:rPr lang="it-IT" sz="1200" dirty="0" err="1"/>
                <a:t>vehicle</a:t>
              </a:r>
              <a:r>
                <a:rPr lang="it-IT" sz="1200" dirty="0"/>
                <a:t>/{id}</a:t>
              </a:r>
            </a:p>
          </p:txBody>
        </p:sp>
        <p:pic>
          <p:nvPicPr>
            <p:cNvPr id="22" name="Immagine 21" descr="Immagine che contiene testo, Carattere, rosso, logo&#10;&#10;Descrizione generata automaticamente">
              <a:extLst>
                <a:ext uri="{FF2B5EF4-FFF2-40B4-BE49-F238E27FC236}">
                  <a16:creationId xmlns:a16="http://schemas.microsoft.com/office/drawing/2014/main" id="{0BEE83EA-C42A-AEA0-16D6-5E9785506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6669" y="5227180"/>
              <a:ext cx="529852" cy="218385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D330BAA2-F421-DC1D-ED2A-56F5F820237C}"/>
                </a:ext>
              </a:extLst>
            </p:cNvPr>
            <p:cNvSpPr txBox="1"/>
            <p:nvPr/>
          </p:nvSpPr>
          <p:spPr>
            <a:xfrm>
              <a:off x="1981350" y="5212353"/>
              <a:ext cx="12099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api/</a:t>
              </a:r>
              <a:r>
                <a:rPr lang="it-IT" sz="1200" dirty="0" err="1"/>
                <a:t>vehicle</a:t>
              </a:r>
              <a:r>
                <a:rPr lang="it-IT" sz="1200" dirty="0"/>
                <a:t>/{id}</a:t>
              </a:r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634E663-7B0D-936F-3A06-051CBAB15676}"/>
              </a:ext>
            </a:extLst>
          </p:cNvPr>
          <p:cNvSpPr txBox="1"/>
          <p:nvPr/>
        </p:nvSpPr>
        <p:spPr>
          <a:xfrm>
            <a:off x="3157617" y="4481296"/>
            <a:ext cx="2404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Create new </a:t>
            </a:r>
            <a:r>
              <a:rPr lang="it-IT" sz="1200" b="1" dirty="0" err="1"/>
              <a:t>vehicle</a:t>
            </a:r>
            <a:endParaRPr lang="it-IT" sz="1200" b="1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D2764CC-07BA-2C84-D9CB-9F364A1AECF7}"/>
              </a:ext>
            </a:extLst>
          </p:cNvPr>
          <p:cNvSpPr txBox="1"/>
          <p:nvPr/>
        </p:nvSpPr>
        <p:spPr>
          <a:xfrm>
            <a:off x="3157617" y="4113363"/>
            <a:ext cx="2404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/>
              <a:t>Retrieve</a:t>
            </a:r>
            <a:r>
              <a:rPr lang="it-IT" sz="1200" b="1" dirty="0"/>
              <a:t> </a:t>
            </a:r>
            <a:r>
              <a:rPr lang="it-IT" sz="1200" b="1" dirty="0" err="1"/>
              <a:t>vehicle</a:t>
            </a:r>
            <a:r>
              <a:rPr lang="it-IT" sz="1200" b="1" dirty="0"/>
              <a:t> data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C475F40-6EF0-454E-7027-2361EFE88518}"/>
              </a:ext>
            </a:extLst>
          </p:cNvPr>
          <p:cNvSpPr txBox="1"/>
          <p:nvPr/>
        </p:nvSpPr>
        <p:spPr>
          <a:xfrm>
            <a:off x="3157617" y="4878655"/>
            <a:ext cx="2404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Update a </a:t>
            </a:r>
            <a:r>
              <a:rPr lang="it-IT" sz="1200" b="1" dirty="0" err="1"/>
              <a:t>vehicle</a:t>
            </a:r>
            <a:endParaRPr lang="it-IT" sz="1200" b="1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ED93EBF-FACE-C2F1-D308-C9AE0956540F}"/>
              </a:ext>
            </a:extLst>
          </p:cNvPr>
          <p:cNvSpPr txBox="1"/>
          <p:nvPr/>
        </p:nvSpPr>
        <p:spPr>
          <a:xfrm>
            <a:off x="3157617" y="5252320"/>
            <a:ext cx="2404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Delete a </a:t>
            </a:r>
            <a:r>
              <a:rPr lang="it-IT" sz="1200" b="1" dirty="0" err="1"/>
              <a:t>vehicle</a:t>
            </a:r>
            <a:endParaRPr lang="it-IT" sz="1200" b="1" dirty="0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525B8F85-1897-7ABC-A2B6-FE212C755D5C}"/>
              </a:ext>
            </a:extLst>
          </p:cNvPr>
          <p:cNvGrpSpPr/>
          <p:nvPr/>
        </p:nvGrpSpPr>
        <p:grpSpPr>
          <a:xfrm>
            <a:off x="6379950" y="862134"/>
            <a:ext cx="4993088" cy="5590506"/>
            <a:chOff x="6542353" y="564497"/>
            <a:chExt cx="4993088" cy="5590506"/>
          </a:xfrm>
        </p:grpSpPr>
        <p:pic>
          <p:nvPicPr>
            <p:cNvPr id="7" name="Immagine 6" descr="Immagine che contiene testo, schermata, software&#10;&#10;Descrizione generata automaticamente">
              <a:extLst>
                <a:ext uri="{FF2B5EF4-FFF2-40B4-BE49-F238E27FC236}">
                  <a16:creationId xmlns:a16="http://schemas.microsoft.com/office/drawing/2014/main" id="{8C6246DA-0435-740F-8892-2C36C8A53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"/>
            <a:stretch/>
          </p:blipFill>
          <p:spPr>
            <a:xfrm>
              <a:off x="6542353" y="845893"/>
              <a:ext cx="3460805" cy="2570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F19998F3-193E-6463-FFAF-B524B4FD4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353" y="3800308"/>
              <a:ext cx="4993088" cy="2354695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DC5405B8-B7C2-546E-8467-95A57B59E30D}"/>
                </a:ext>
              </a:extLst>
            </p:cNvPr>
            <p:cNvSpPr txBox="1"/>
            <p:nvPr/>
          </p:nvSpPr>
          <p:spPr>
            <a:xfrm>
              <a:off x="6542353" y="564497"/>
              <a:ext cx="1122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solidFill>
                    <a:schemeClr val="bg1"/>
                  </a:solidFill>
                </a:rPr>
                <a:t>Server Side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884EBA9-DD0D-6F02-FB40-29D2CD51C3B2}"/>
                </a:ext>
              </a:extLst>
            </p:cNvPr>
            <p:cNvSpPr txBox="1"/>
            <p:nvPr/>
          </p:nvSpPr>
          <p:spPr>
            <a:xfrm>
              <a:off x="6542353" y="3521862"/>
              <a:ext cx="1122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solidFill>
                    <a:schemeClr val="bg1"/>
                  </a:solidFill>
                </a:rPr>
                <a:t>Client Side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7216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0" y="385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oogle Shape;137;p6">
            <a:extLst>
              <a:ext uri="{FF2B5EF4-FFF2-40B4-BE49-F238E27FC236}">
                <a16:creationId xmlns:a16="http://schemas.microsoft.com/office/drawing/2014/main" id="{2045682B-9ADC-8956-4A52-A84DEE7731D9}"/>
              </a:ext>
            </a:extLst>
          </p:cNvPr>
          <p:cNvGrpSpPr/>
          <p:nvPr/>
        </p:nvGrpSpPr>
        <p:grpSpPr>
          <a:xfrm>
            <a:off x="4424854" y="2"/>
            <a:ext cx="7766717" cy="4855778"/>
            <a:chOff x="4188354" y="376951"/>
            <a:chExt cx="15915745" cy="10350365"/>
          </a:xfrm>
        </p:grpSpPr>
        <p:pic>
          <p:nvPicPr>
            <p:cNvPr id="5" name="Google Shape;138;p6">
              <a:extLst>
                <a:ext uri="{FF2B5EF4-FFF2-40B4-BE49-F238E27FC236}">
                  <a16:creationId xmlns:a16="http://schemas.microsoft.com/office/drawing/2014/main" id="{8F2C1988-217D-66FD-DB6E-A244977A597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139;p6">
              <a:extLst>
                <a:ext uri="{FF2B5EF4-FFF2-40B4-BE49-F238E27FC236}">
                  <a16:creationId xmlns:a16="http://schemas.microsoft.com/office/drawing/2014/main" id="{C3E663EF-1886-A748-9B3A-A2A26A784087}"/>
                </a:ext>
              </a:extLst>
            </p:cNvPr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8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it-IT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API REST Use Case 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DB01C5B5-8BFC-DB72-4F15-7BDA971BE20B}"/>
              </a:ext>
            </a:extLst>
          </p:cNvPr>
          <p:cNvSpPr/>
          <p:nvPr/>
        </p:nvSpPr>
        <p:spPr>
          <a:xfrm>
            <a:off x="1289409" y="1976992"/>
            <a:ext cx="9278112" cy="38404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2D66E6DB-6B39-2088-5D61-5358D5A236CD}"/>
              </a:ext>
            </a:extLst>
          </p:cNvPr>
          <p:cNvGrpSpPr/>
          <p:nvPr/>
        </p:nvGrpSpPr>
        <p:grpSpPr>
          <a:xfrm>
            <a:off x="2177282" y="2509569"/>
            <a:ext cx="7502366" cy="2775326"/>
            <a:chOff x="1693234" y="2588701"/>
            <a:chExt cx="7502366" cy="2775326"/>
          </a:xfrm>
        </p:grpSpPr>
        <p:pic>
          <p:nvPicPr>
            <p:cNvPr id="25" name="Immagine 24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24D64038-F20B-2A00-CCA5-728F4D6B2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017" y="3631784"/>
              <a:ext cx="837553" cy="829048"/>
            </a:xfrm>
            <a:prstGeom prst="rect">
              <a:avLst/>
            </a:prstGeom>
          </p:spPr>
        </p:pic>
        <p:pic>
          <p:nvPicPr>
            <p:cNvPr id="26" name="Immagine 25" descr="Immagine che contiene clipart, Elementi grafici, cartone animato, design&#10;&#10;Descrizione generata automaticamente">
              <a:extLst>
                <a:ext uri="{FF2B5EF4-FFF2-40B4-BE49-F238E27FC236}">
                  <a16:creationId xmlns:a16="http://schemas.microsoft.com/office/drawing/2014/main" id="{F3F065E1-669B-6911-0D82-EFF2BF03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234" y="4894630"/>
              <a:ext cx="474212" cy="469397"/>
            </a:xfrm>
            <a:prstGeom prst="rect">
              <a:avLst/>
            </a:prstGeom>
          </p:spPr>
        </p:pic>
        <p:pic>
          <p:nvPicPr>
            <p:cNvPr id="27" name="Immagine 26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3F660F70-AE8E-9443-7F33-A3C420E3A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236" y="4078442"/>
              <a:ext cx="515890" cy="510652"/>
            </a:xfrm>
            <a:prstGeom prst="rect">
              <a:avLst/>
            </a:prstGeom>
          </p:spPr>
        </p:pic>
        <p:pic>
          <p:nvPicPr>
            <p:cNvPr id="28" name="Immagine 27" descr="Immagine che contiene schermata, memoria flash, design&#10;&#10;Descrizione generata automaticamente">
              <a:extLst>
                <a:ext uri="{FF2B5EF4-FFF2-40B4-BE49-F238E27FC236}">
                  <a16:creationId xmlns:a16="http://schemas.microsoft.com/office/drawing/2014/main" id="{2F3F6AD0-785E-5703-0521-A68F3FA50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488" y="2588701"/>
              <a:ext cx="473920" cy="469108"/>
            </a:xfrm>
            <a:prstGeom prst="rect">
              <a:avLst/>
            </a:prstGeom>
          </p:spPr>
        </p:pic>
        <p:pic>
          <p:nvPicPr>
            <p:cNvPr id="29" name="Immagine 28" descr="Immagine che contiene schermata, Elementi grafici, design, illustrazione&#10;&#10;Descrizione generata automaticamente">
              <a:extLst>
                <a:ext uri="{FF2B5EF4-FFF2-40B4-BE49-F238E27FC236}">
                  <a16:creationId xmlns:a16="http://schemas.microsoft.com/office/drawing/2014/main" id="{B2329344-818C-BF23-2036-9FED97C69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6543" y="3320390"/>
              <a:ext cx="492287" cy="487288"/>
            </a:xfrm>
            <a:prstGeom prst="rect">
              <a:avLst/>
            </a:prstGeom>
          </p:spPr>
        </p:pic>
        <p:pic>
          <p:nvPicPr>
            <p:cNvPr id="30" name="Immagine 29" descr="Immagine che contiene schermata, design, Rettangolo, computer&#10;&#10;Descrizione generata automaticamente">
              <a:extLst>
                <a:ext uri="{FF2B5EF4-FFF2-40B4-BE49-F238E27FC236}">
                  <a16:creationId xmlns:a16="http://schemas.microsoft.com/office/drawing/2014/main" id="{9055390F-7979-B6BF-9FA4-7508455C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7020" y="3703336"/>
              <a:ext cx="744435" cy="736876"/>
            </a:xfrm>
            <a:prstGeom prst="rect">
              <a:avLst/>
            </a:prstGeom>
          </p:spPr>
        </p:pic>
        <p:cxnSp>
          <p:nvCxnSpPr>
            <p:cNvPr id="31" name="Connettore 2 30">
              <a:extLst>
                <a:ext uri="{FF2B5EF4-FFF2-40B4-BE49-F238E27FC236}">
                  <a16:creationId xmlns:a16="http://schemas.microsoft.com/office/drawing/2014/main" id="{8865766C-10E5-31EA-3F1C-340C30CD5286}"/>
                </a:ext>
              </a:extLst>
            </p:cNvPr>
            <p:cNvCxnSpPr>
              <a:cxnSpLocks/>
            </p:cNvCxnSpPr>
            <p:nvPr/>
          </p:nvCxnSpPr>
          <p:spPr>
            <a:xfrm>
              <a:off x="3352553" y="4047052"/>
              <a:ext cx="62126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Connettore 4 31">
              <a:extLst>
                <a:ext uri="{FF2B5EF4-FFF2-40B4-BE49-F238E27FC236}">
                  <a16:creationId xmlns:a16="http://schemas.microsoft.com/office/drawing/2014/main" id="{1456CE74-BC9A-2888-0912-1F3785787788}"/>
                </a:ext>
              </a:extLst>
            </p:cNvPr>
            <p:cNvCxnSpPr>
              <a:endCxn id="25" idx="0"/>
            </p:cNvCxnSpPr>
            <p:nvPr/>
          </p:nvCxnSpPr>
          <p:spPr>
            <a:xfrm>
              <a:off x="2295408" y="2945985"/>
              <a:ext cx="726386" cy="685799"/>
            </a:xfrm>
            <a:prstGeom prst="bentConnector2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Connettore 4 32">
              <a:extLst>
                <a:ext uri="{FF2B5EF4-FFF2-40B4-BE49-F238E27FC236}">
                  <a16:creationId xmlns:a16="http://schemas.microsoft.com/office/drawing/2014/main" id="{4B80138F-5E1F-79B8-F211-84176141DC35}"/>
                </a:ext>
              </a:extLst>
            </p:cNvPr>
            <p:cNvCxnSpPr>
              <a:endCxn id="25" idx="2"/>
            </p:cNvCxnSpPr>
            <p:nvPr/>
          </p:nvCxnSpPr>
          <p:spPr>
            <a:xfrm flipV="1">
              <a:off x="2295408" y="4460832"/>
              <a:ext cx="726386" cy="691640"/>
            </a:xfrm>
            <a:prstGeom prst="bentConnector2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Connettore 4 33">
              <a:extLst>
                <a:ext uri="{FF2B5EF4-FFF2-40B4-BE49-F238E27FC236}">
                  <a16:creationId xmlns:a16="http://schemas.microsoft.com/office/drawing/2014/main" id="{D3FC0FBF-4209-1732-18AD-CCE832363E7D}"/>
                </a:ext>
              </a:extLst>
            </p:cNvPr>
            <p:cNvCxnSpPr>
              <a:cxnSpLocks/>
            </p:cNvCxnSpPr>
            <p:nvPr/>
          </p:nvCxnSpPr>
          <p:spPr>
            <a:xfrm>
              <a:off x="2223430" y="3601684"/>
              <a:ext cx="529178" cy="205994"/>
            </a:xfrm>
            <a:prstGeom prst="bentConnector3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Connettore 4 34">
              <a:extLst>
                <a:ext uri="{FF2B5EF4-FFF2-40B4-BE49-F238E27FC236}">
                  <a16:creationId xmlns:a16="http://schemas.microsoft.com/office/drawing/2014/main" id="{F07473FC-3F92-E722-3DD7-C6346DB1B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9541" y="4314623"/>
              <a:ext cx="523067" cy="190882"/>
            </a:xfrm>
            <a:prstGeom prst="bentConnector3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36" name="Immagine 35" descr="Immagine che contiene schermata, Policromia, Elementi grafici, design&#10;&#10;Descrizione generata automaticamente">
              <a:extLst>
                <a:ext uri="{FF2B5EF4-FFF2-40B4-BE49-F238E27FC236}">
                  <a16:creationId xmlns:a16="http://schemas.microsoft.com/office/drawing/2014/main" id="{83D748EA-73F5-5AD5-FBD0-E5E287440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9570" y="3603860"/>
              <a:ext cx="824561" cy="816188"/>
            </a:xfrm>
            <a:prstGeom prst="rect">
              <a:avLst/>
            </a:prstGeom>
          </p:spPr>
        </p:pic>
        <p:pic>
          <p:nvPicPr>
            <p:cNvPr id="37" name="Immagine 36" descr="Immagine che contiene schermata, cerchio, design&#10;&#10;Descrizione generata automaticamente">
              <a:extLst>
                <a:ext uri="{FF2B5EF4-FFF2-40B4-BE49-F238E27FC236}">
                  <a16:creationId xmlns:a16="http://schemas.microsoft.com/office/drawing/2014/main" id="{A695A354-2C3E-EF33-A693-E7A9B90D2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0979" y="3643622"/>
              <a:ext cx="744621" cy="737060"/>
            </a:xfrm>
            <a:prstGeom prst="rect">
              <a:avLst/>
            </a:prstGeom>
          </p:spPr>
        </p:pic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F3922AC4-35B3-F1BA-9E7C-7C3EC0A0D09D}"/>
                </a:ext>
              </a:extLst>
            </p:cNvPr>
            <p:cNvCxnSpPr>
              <a:stCxn id="36" idx="3"/>
              <a:endCxn id="37" idx="1"/>
            </p:cNvCxnSpPr>
            <p:nvPr/>
          </p:nvCxnSpPr>
          <p:spPr>
            <a:xfrm>
              <a:off x="7274131" y="4011954"/>
              <a:ext cx="1176848" cy="1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2 50">
              <a:extLst>
                <a:ext uri="{FF2B5EF4-FFF2-40B4-BE49-F238E27FC236}">
                  <a16:creationId xmlns:a16="http://schemas.microsoft.com/office/drawing/2014/main" id="{4C525960-50AC-F8E8-1FD6-C7513133C1E8}"/>
                </a:ext>
              </a:extLst>
            </p:cNvPr>
            <p:cNvCxnSpPr/>
            <p:nvPr/>
          </p:nvCxnSpPr>
          <p:spPr>
            <a:xfrm>
              <a:off x="5035296" y="4047052"/>
              <a:ext cx="1304544" cy="0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4B271AE7-7A07-246E-51A5-163E56C53672}"/>
                </a:ext>
              </a:extLst>
            </p:cNvPr>
            <p:cNvSpPr txBox="1"/>
            <p:nvPr/>
          </p:nvSpPr>
          <p:spPr>
            <a:xfrm>
              <a:off x="4956760" y="4128077"/>
              <a:ext cx="18087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b="1" dirty="0"/>
                <a:t>HTTP </a:t>
              </a:r>
              <a:r>
                <a:rPr lang="it-IT" sz="1000" b="1" dirty="0" err="1"/>
                <a:t>Response</a:t>
              </a:r>
              <a:r>
                <a:rPr lang="it-IT" sz="1000" b="1" dirty="0"/>
                <a:t> (200, 400)</a:t>
              </a: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AB577115-6651-B5AD-AFFD-A2C3C960F9D8}"/>
                </a:ext>
              </a:extLst>
            </p:cNvPr>
            <p:cNvSpPr txBox="1"/>
            <p:nvPr/>
          </p:nvSpPr>
          <p:spPr>
            <a:xfrm>
              <a:off x="5066524" y="3742858"/>
              <a:ext cx="36788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b="1" dirty="0">
                  <a:effectLst/>
                </a:rPr>
                <a:t>PUT api/</a:t>
              </a:r>
              <a:r>
                <a:rPr lang="it-IT" sz="1000" b="1" dirty="0" err="1">
                  <a:effectLst/>
                </a:rPr>
                <a:t>vehicle</a:t>
              </a:r>
              <a:r>
                <a:rPr lang="it-IT" sz="1000" b="1" dirty="0">
                  <a:effectLst/>
                </a:rPr>
                <a:t>/{id} </a:t>
              </a:r>
              <a:endParaRPr lang="it-IT" sz="1000" b="1" dirty="0"/>
            </a:p>
          </p:txBody>
        </p:sp>
        <p:pic>
          <p:nvPicPr>
            <p:cNvPr id="60" name="Immagine 59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7CFC808A-5F08-E288-2B30-33B4A30BF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736" y="2603878"/>
              <a:ext cx="617761" cy="617761"/>
            </a:xfrm>
            <a:prstGeom prst="rect">
              <a:avLst/>
            </a:prstGeom>
          </p:spPr>
        </p:pic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6809C364-3AB7-7D07-CE2E-E8D7A0F4C0EE}"/>
                </a:ext>
              </a:extLst>
            </p:cNvPr>
            <p:cNvCxnSpPr/>
            <p:nvPr/>
          </p:nvCxnSpPr>
          <p:spPr>
            <a:xfrm flipV="1">
              <a:off x="5687568" y="3286883"/>
              <a:ext cx="262907" cy="37369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6D3959EA-C1BC-02F8-841F-A2B895920396}"/>
                </a:ext>
              </a:extLst>
            </p:cNvPr>
            <p:cNvSpPr txBox="1"/>
            <p:nvPr/>
          </p:nvSpPr>
          <p:spPr>
            <a:xfrm>
              <a:off x="5950475" y="2863665"/>
              <a:ext cx="13364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b="1" dirty="0"/>
                <a:t>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4651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428" y="385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MQTT Diagram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" y="4495818"/>
            <a:ext cx="4304403" cy="2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pic>
        <p:nvPicPr>
          <p:cNvPr id="1026" name="Picture 2" descr="Arduino (hardware) - Wikipedia">
            <a:extLst>
              <a:ext uri="{FF2B5EF4-FFF2-40B4-BE49-F238E27FC236}">
                <a16:creationId xmlns:a16="http://schemas.microsoft.com/office/drawing/2014/main" id="{4C9993B3-43B6-C900-C81A-C447BF7DB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516" y="5776726"/>
            <a:ext cx="816804" cy="6229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aspberry PI 3 Model B Scheda Madre CPU 1.2 GHz Quad Core, 1 GB RAM,  802.11n Wireless LAN, Verde/Argento">
            <a:extLst>
              <a:ext uri="{FF2B5EF4-FFF2-40B4-BE49-F238E27FC236}">
                <a16:creationId xmlns:a16="http://schemas.microsoft.com/office/drawing/2014/main" id="{3E16F536-447C-387F-1085-EBDAB6B25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55" y="4229954"/>
            <a:ext cx="1052420" cy="6272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rduino (hardware) - Wikipedia">
            <a:extLst>
              <a:ext uri="{FF2B5EF4-FFF2-40B4-BE49-F238E27FC236}">
                <a16:creationId xmlns:a16="http://schemas.microsoft.com/office/drawing/2014/main" id="{BAB868F2-5559-DF79-F312-D7D535679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137" y="5390849"/>
            <a:ext cx="816804" cy="6229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rduino (hardware) - Wikipedia">
            <a:extLst>
              <a:ext uri="{FF2B5EF4-FFF2-40B4-BE49-F238E27FC236}">
                <a16:creationId xmlns:a16="http://schemas.microsoft.com/office/drawing/2014/main" id="{2804115C-8698-4330-7408-0F635EE66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877" y="5662398"/>
            <a:ext cx="816804" cy="6229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rduino (hardware) - Wikipedia">
            <a:extLst>
              <a:ext uri="{FF2B5EF4-FFF2-40B4-BE49-F238E27FC236}">
                <a16:creationId xmlns:a16="http://schemas.microsoft.com/office/drawing/2014/main" id="{44AB5A94-126B-9BC5-2DC0-310257EAC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768" y="5891264"/>
            <a:ext cx="816804" cy="6229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aspberry PI 3 Model B Scheda Madre CPU 1.2 GHz Quad Core, 1 GB RAM,  802.11n Wireless LAN, Verde/Argento">
            <a:extLst>
              <a:ext uri="{FF2B5EF4-FFF2-40B4-BE49-F238E27FC236}">
                <a16:creationId xmlns:a16="http://schemas.microsoft.com/office/drawing/2014/main" id="{D4A8ADF0-0461-831D-6CED-B9FAD76ED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386" y="4275494"/>
            <a:ext cx="1069391" cy="6373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aspberry PI 3 Model B Scheda Madre CPU 1.2 GHz Quad Core, 1 GB RAM,  802.11n Wireless LAN, Verde/Argento">
            <a:extLst>
              <a:ext uri="{FF2B5EF4-FFF2-40B4-BE49-F238E27FC236}">
                <a16:creationId xmlns:a16="http://schemas.microsoft.com/office/drawing/2014/main" id="{5ACCF4A2-BC3E-DEEC-4393-C568EDC21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050" y="4054701"/>
            <a:ext cx="1014827" cy="6048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aspberry PI 3 Model B Scheda Madre CPU 1.2 GHz Quad Core, 1 GB RAM,  802.11n Wireless LAN, Verde/Argento">
            <a:extLst>
              <a:ext uri="{FF2B5EF4-FFF2-40B4-BE49-F238E27FC236}">
                <a16:creationId xmlns:a16="http://schemas.microsoft.com/office/drawing/2014/main" id="{29C87B08-E8E2-56A8-4E79-870030540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226" y="3831879"/>
            <a:ext cx="1052420" cy="6272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426C5D9-59B5-D0F7-4920-5B444A24A366}"/>
              </a:ext>
            </a:extLst>
          </p:cNvPr>
          <p:cNvCxnSpPr/>
          <p:nvPr/>
        </p:nvCxnSpPr>
        <p:spPr>
          <a:xfrm flipV="1">
            <a:off x="2736864" y="4748841"/>
            <a:ext cx="835312" cy="900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16ACAE8-0051-32AC-6867-EC900CBA9540}"/>
              </a:ext>
            </a:extLst>
          </p:cNvPr>
          <p:cNvCxnSpPr>
            <a:cxnSpLocks/>
          </p:cNvCxnSpPr>
          <p:nvPr/>
        </p:nvCxnSpPr>
        <p:spPr>
          <a:xfrm flipV="1">
            <a:off x="6855335" y="5021324"/>
            <a:ext cx="0" cy="732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522E4FC8-0FF2-4625-850B-295998473171}"/>
              </a:ext>
            </a:extLst>
          </p:cNvPr>
          <p:cNvCxnSpPr>
            <a:cxnSpLocks/>
          </p:cNvCxnSpPr>
          <p:nvPr/>
        </p:nvCxnSpPr>
        <p:spPr>
          <a:xfrm>
            <a:off x="7108286" y="5021324"/>
            <a:ext cx="0" cy="755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6F93A6AF-83AD-9BC1-E1EE-E3E60CA589AD}"/>
              </a:ext>
            </a:extLst>
          </p:cNvPr>
          <p:cNvCxnSpPr>
            <a:cxnSpLocks/>
          </p:cNvCxnSpPr>
          <p:nvPr/>
        </p:nvCxnSpPr>
        <p:spPr>
          <a:xfrm>
            <a:off x="8996556" y="4748841"/>
            <a:ext cx="509185" cy="7375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5B5F7C1E-399F-E9D0-FE6B-4A08F173A5DF}"/>
              </a:ext>
            </a:extLst>
          </p:cNvPr>
          <p:cNvCxnSpPr>
            <a:cxnSpLocks/>
          </p:cNvCxnSpPr>
          <p:nvPr/>
        </p:nvCxnSpPr>
        <p:spPr>
          <a:xfrm>
            <a:off x="10594064" y="4516857"/>
            <a:ext cx="562733" cy="680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405A8143-23D7-4603-7FA7-2429F4CBC2DA}"/>
              </a:ext>
            </a:extLst>
          </p:cNvPr>
          <p:cNvCxnSpPr>
            <a:cxnSpLocks/>
          </p:cNvCxnSpPr>
          <p:nvPr/>
        </p:nvCxnSpPr>
        <p:spPr>
          <a:xfrm flipH="1" flipV="1">
            <a:off x="8665066" y="4835536"/>
            <a:ext cx="438741" cy="7240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C236191-2CF6-25B2-8B8D-B9540A93D2B6}"/>
              </a:ext>
            </a:extLst>
          </p:cNvPr>
          <p:cNvCxnSpPr>
            <a:cxnSpLocks/>
          </p:cNvCxnSpPr>
          <p:nvPr/>
        </p:nvCxnSpPr>
        <p:spPr>
          <a:xfrm flipH="1" flipV="1">
            <a:off x="10369305" y="4596312"/>
            <a:ext cx="534541" cy="791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F7B3702-A850-9BE4-EDCB-6C1BE7530E8F}"/>
              </a:ext>
            </a:extLst>
          </p:cNvPr>
          <p:cNvCxnSpPr>
            <a:cxnSpLocks/>
          </p:cNvCxnSpPr>
          <p:nvPr/>
        </p:nvCxnSpPr>
        <p:spPr>
          <a:xfrm>
            <a:off x="9065681" y="2722846"/>
            <a:ext cx="762000" cy="971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B2CF7D5E-35CA-328C-EC39-C242D65D05CF}"/>
              </a:ext>
            </a:extLst>
          </p:cNvPr>
          <p:cNvCxnSpPr>
            <a:cxnSpLocks/>
          </p:cNvCxnSpPr>
          <p:nvPr/>
        </p:nvCxnSpPr>
        <p:spPr>
          <a:xfrm>
            <a:off x="7996050" y="2694691"/>
            <a:ext cx="414420" cy="12571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D2E196C7-1574-5B03-4553-0F0C0CC9DFAA}"/>
              </a:ext>
            </a:extLst>
          </p:cNvPr>
          <p:cNvCxnSpPr>
            <a:cxnSpLocks/>
          </p:cNvCxnSpPr>
          <p:nvPr/>
        </p:nvCxnSpPr>
        <p:spPr>
          <a:xfrm>
            <a:off x="6704348" y="2690889"/>
            <a:ext cx="150987" cy="1470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4717892-5E91-60CC-4280-574912565C71}"/>
              </a:ext>
            </a:extLst>
          </p:cNvPr>
          <p:cNvCxnSpPr>
            <a:cxnSpLocks/>
          </p:cNvCxnSpPr>
          <p:nvPr/>
        </p:nvCxnSpPr>
        <p:spPr>
          <a:xfrm flipH="1">
            <a:off x="4773363" y="2416360"/>
            <a:ext cx="1434497" cy="17291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0578F26B-BC9E-EBEA-A64C-63F76906F060}"/>
              </a:ext>
            </a:extLst>
          </p:cNvPr>
          <p:cNvCxnSpPr>
            <a:cxnSpLocks/>
          </p:cNvCxnSpPr>
          <p:nvPr/>
        </p:nvCxnSpPr>
        <p:spPr>
          <a:xfrm flipV="1">
            <a:off x="4551903" y="2140299"/>
            <a:ext cx="1554107" cy="1811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ED66782D-8099-D4F2-45C8-14756972BDF2}"/>
              </a:ext>
            </a:extLst>
          </p:cNvPr>
          <p:cNvCxnSpPr>
            <a:cxnSpLocks/>
          </p:cNvCxnSpPr>
          <p:nvPr/>
        </p:nvCxnSpPr>
        <p:spPr>
          <a:xfrm flipH="1">
            <a:off x="3200633" y="4992050"/>
            <a:ext cx="567499" cy="6567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9E6BE15D-B81B-877D-AA57-A90CD21C55FF}"/>
              </a:ext>
            </a:extLst>
          </p:cNvPr>
          <p:cNvCxnSpPr>
            <a:cxnSpLocks/>
          </p:cNvCxnSpPr>
          <p:nvPr/>
        </p:nvCxnSpPr>
        <p:spPr>
          <a:xfrm flipH="1" flipV="1">
            <a:off x="6488632" y="2722846"/>
            <a:ext cx="43804" cy="1354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27EBB7F-5318-066C-E015-0AD54A5A9537}"/>
              </a:ext>
            </a:extLst>
          </p:cNvPr>
          <p:cNvCxnSpPr>
            <a:cxnSpLocks/>
          </p:cNvCxnSpPr>
          <p:nvPr/>
        </p:nvCxnSpPr>
        <p:spPr>
          <a:xfrm flipH="1" flipV="1">
            <a:off x="7692479" y="2642288"/>
            <a:ext cx="412416" cy="13158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BDE3DAD-8951-1C37-FCEC-20493D31BEA0}"/>
              </a:ext>
            </a:extLst>
          </p:cNvPr>
          <p:cNvCxnSpPr>
            <a:cxnSpLocks/>
          </p:cNvCxnSpPr>
          <p:nvPr/>
        </p:nvCxnSpPr>
        <p:spPr>
          <a:xfrm flipH="1" flipV="1">
            <a:off x="8744200" y="2722846"/>
            <a:ext cx="813515" cy="10526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294ACB6-380B-A643-15B8-5B297C27C02D}"/>
              </a:ext>
            </a:extLst>
          </p:cNvPr>
          <p:cNvSpPr txBox="1"/>
          <p:nvPr/>
        </p:nvSpPr>
        <p:spPr>
          <a:xfrm>
            <a:off x="3217839" y="2471738"/>
            <a:ext cx="241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MQTT </a:t>
            </a:r>
            <a:r>
              <a:rPr lang="it-IT" dirty="0" err="1">
                <a:solidFill>
                  <a:srgbClr val="00B050"/>
                </a:solidFill>
              </a:rPr>
              <a:t>Communication</a:t>
            </a:r>
            <a:endParaRPr lang="it-IT" dirty="0">
              <a:solidFill>
                <a:srgbClr val="00B050"/>
              </a:solidFill>
            </a:endParaRPr>
          </a:p>
        </p:txBody>
      </p:sp>
      <p:pic>
        <p:nvPicPr>
          <p:cNvPr id="5" name="Picture 2" descr="Mosquitto MQTT Broker — VMS Software, Inc.">
            <a:extLst>
              <a:ext uri="{FF2B5EF4-FFF2-40B4-BE49-F238E27FC236}">
                <a16:creationId xmlns:a16="http://schemas.microsoft.com/office/drawing/2014/main" id="{7C0840B2-F857-4398-1AC0-F65541F34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93" y="240871"/>
            <a:ext cx="2588581" cy="258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53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428" y="3992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37;p6">
            <a:extLst>
              <a:ext uri="{FF2B5EF4-FFF2-40B4-BE49-F238E27FC236}">
                <a16:creationId xmlns:a16="http://schemas.microsoft.com/office/drawing/2014/main" id="{F243A907-D388-68BF-FD08-CC87ECEF6A91}"/>
              </a:ext>
            </a:extLst>
          </p:cNvPr>
          <p:cNvGrpSpPr/>
          <p:nvPr/>
        </p:nvGrpSpPr>
        <p:grpSpPr>
          <a:xfrm>
            <a:off x="4424854" y="2"/>
            <a:ext cx="7766717" cy="4855778"/>
            <a:chOff x="4188354" y="376951"/>
            <a:chExt cx="15915745" cy="10350365"/>
          </a:xfrm>
        </p:grpSpPr>
        <p:pic>
          <p:nvPicPr>
            <p:cNvPr id="13" name="Google Shape;138;p6">
              <a:extLst>
                <a:ext uri="{FF2B5EF4-FFF2-40B4-BE49-F238E27FC236}">
                  <a16:creationId xmlns:a16="http://schemas.microsoft.com/office/drawing/2014/main" id="{4D6542A0-9638-D874-A67E-32F4C8DC60A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39;p6">
              <a:extLst>
                <a:ext uri="{FF2B5EF4-FFF2-40B4-BE49-F238E27FC236}">
                  <a16:creationId xmlns:a16="http://schemas.microsoft.com/office/drawing/2014/main" id="{BB7DE7A5-8B71-BDED-E9F3-14809DB2D7C1}"/>
                </a:ext>
              </a:extLst>
            </p:cNvPr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8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MQTT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" y="4495818"/>
            <a:ext cx="4304403" cy="2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DAF16F-41A6-C9DE-4320-3B938A773C73}"/>
              </a:ext>
            </a:extLst>
          </p:cNvPr>
          <p:cNvSpPr txBox="1"/>
          <p:nvPr/>
        </p:nvSpPr>
        <p:spPr>
          <a:xfrm>
            <a:off x="204534" y="1530831"/>
            <a:ext cx="6933743" cy="1529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800" b="1" dirty="0">
                <a:solidFill>
                  <a:schemeClr val="bg1"/>
                </a:solidFill>
              </a:rPr>
              <a:t>MQTT</a:t>
            </a:r>
            <a:r>
              <a:rPr lang="it-IT" sz="2400" dirty="0">
                <a:solidFill>
                  <a:schemeClr val="bg1"/>
                </a:solidFill>
              </a:rPr>
              <a:t> (Message Queuing </a:t>
            </a:r>
            <a:r>
              <a:rPr lang="it-IT" sz="2400" dirty="0" err="1">
                <a:solidFill>
                  <a:schemeClr val="bg1"/>
                </a:solidFill>
              </a:rPr>
              <a:t>Telemetry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Transport</a:t>
            </a:r>
            <a:r>
              <a:rPr lang="it-IT" sz="2400" dirty="0">
                <a:solidFill>
                  <a:schemeClr val="bg1"/>
                </a:solidFill>
              </a:rPr>
              <a:t>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Low </a:t>
            </a:r>
            <a:r>
              <a:rPr lang="it-IT" dirty="0" err="1">
                <a:solidFill>
                  <a:schemeClr val="bg1"/>
                </a:solidFill>
              </a:rPr>
              <a:t>bandwidth</a:t>
            </a:r>
            <a:r>
              <a:rPr lang="it-IT" dirty="0">
                <a:solidFill>
                  <a:schemeClr val="bg1"/>
                </a:solidFill>
              </a:rPr>
              <a:t> and minimal </a:t>
            </a:r>
            <a:r>
              <a:rPr lang="it-IT" dirty="0" err="1">
                <a:solidFill>
                  <a:schemeClr val="bg1"/>
                </a:solidFill>
              </a:rPr>
              <a:t>battery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loss</a:t>
            </a:r>
            <a:endParaRPr lang="it-IT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Broker-client </a:t>
            </a:r>
            <a:r>
              <a:rPr lang="it-IT" dirty="0" err="1">
                <a:solidFill>
                  <a:schemeClr val="bg1"/>
                </a:solidFill>
              </a:rPr>
              <a:t>communication</a:t>
            </a:r>
            <a:r>
              <a:rPr lang="it-IT" dirty="0">
                <a:solidFill>
                  <a:schemeClr val="bg1"/>
                </a:solidFill>
              </a:rPr>
              <a:t> model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E8EC637-DCBA-802D-BD22-F676E889B226}"/>
              </a:ext>
            </a:extLst>
          </p:cNvPr>
          <p:cNvSpPr txBox="1"/>
          <p:nvPr/>
        </p:nvSpPr>
        <p:spPr>
          <a:xfrm>
            <a:off x="4304831" y="3456644"/>
            <a:ext cx="6933743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it-IT" b="1" dirty="0" err="1">
                <a:solidFill>
                  <a:schemeClr val="bg1"/>
                </a:solidFill>
              </a:rPr>
              <a:t>Values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sent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during</a:t>
            </a:r>
            <a:r>
              <a:rPr lang="it-IT" b="1" dirty="0">
                <a:solidFill>
                  <a:schemeClr val="bg1"/>
                </a:solidFill>
              </a:rPr>
              <a:t> the connection 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err="1">
                <a:solidFill>
                  <a:schemeClr val="bg1"/>
                </a:solidFill>
              </a:rPr>
              <a:t>clientID</a:t>
            </a:r>
            <a:endParaRPr lang="it-IT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Username &amp; Password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Will Message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err="1">
                <a:solidFill>
                  <a:schemeClr val="bg1"/>
                </a:solidFill>
              </a:rPr>
              <a:t>KeepAlive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signal</a:t>
            </a:r>
            <a:endParaRPr lang="it-IT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err="1">
                <a:solidFill>
                  <a:schemeClr val="bg1"/>
                </a:solidFill>
              </a:rPr>
              <a:t>CleanSession</a:t>
            </a:r>
            <a:r>
              <a:rPr lang="it-IT" dirty="0">
                <a:solidFill>
                  <a:schemeClr val="bg1"/>
                </a:solidFill>
              </a:rPr>
              <a:t> flag </a:t>
            </a:r>
          </a:p>
          <a:p>
            <a:pPr lvl="1">
              <a:lnSpc>
                <a:spcPct val="150000"/>
              </a:lnSpc>
            </a:pP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EDFCED6-F34E-6F4D-407B-AF1F8BDCAE30}"/>
              </a:ext>
            </a:extLst>
          </p:cNvPr>
          <p:cNvSpPr txBox="1"/>
          <p:nvPr/>
        </p:nvSpPr>
        <p:spPr>
          <a:xfrm>
            <a:off x="8308212" y="4731327"/>
            <a:ext cx="6933743" cy="180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b="1" dirty="0">
                <a:solidFill>
                  <a:schemeClr val="bg1"/>
                </a:solidFill>
              </a:rPr>
              <a:t>     Three </a:t>
            </a:r>
            <a:r>
              <a:rPr lang="it-IT" sz="2200" b="1" dirty="0" err="1">
                <a:solidFill>
                  <a:schemeClr val="bg1"/>
                </a:solidFill>
              </a:rPr>
              <a:t>types</a:t>
            </a:r>
            <a:r>
              <a:rPr lang="it-IT" sz="2200" b="1" dirty="0">
                <a:solidFill>
                  <a:schemeClr val="bg1"/>
                </a:solidFill>
              </a:rPr>
              <a:t> of </a:t>
            </a:r>
            <a:r>
              <a:rPr lang="it-IT" sz="2200" b="1" dirty="0" err="1">
                <a:solidFill>
                  <a:schemeClr val="bg1"/>
                </a:solidFill>
              </a:rPr>
              <a:t>QoS</a:t>
            </a:r>
            <a:r>
              <a:rPr lang="it-IT" sz="2200" b="1" dirty="0">
                <a:solidFill>
                  <a:schemeClr val="bg1"/>
                </a:solidFill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it-IT" dirty="0">
                <a:solidFill>
                  <a:schemeClr val="bg1"/>
                </a:solidFill>
              </a:rPr>
              <a:t>(0)   At </a:t>
            </a:r>
            <a:r>
              <a:rPr lang="it-IT" dirty="0" err="1">
                <a:solidFill>
                  <a:schemeClr val="bg1"/>
                </a:solidFill>
              </a:rPr>
              <a:t>most</a:t>
            </a:r>
            <a:r>
              <a:rPr lang="it-IT" dirty="0">
                <a:solidFill>
                  <a:schemeClr val="bg1"/>
                </a:solidFill>
              </a:rPr>
              <a:t> Once</a:t>
            </a:r>
          </a:p>
          <a:p>
            <a:pPr lvl="1">
              <a:lnSpc>
                <a:spcPct val="150000"/>
              </a:lnSpc>
            </a:pPr>
            <a:r>
              <a:rPr lang="it-IT" dirty="0">
                <a:solidFill>
                  <a:schemeClr val="bg1"/>
                </a:solidFill>
              </a:rPr>
              <a:t>(1)   At </a:t>
            </a:r>
            <a:r>
              <a:rPr lang="it-IT" dirty="0" err="1">
                <a:solidFill>
                  <a:schemeClr val="bg1"/>
                </a:solidFill>
              </a:rPr>
              <a:t>Least</a:t>
            </a:r>
            <a:r>
              <a:rPr lang="it-IT" dirty="0">
                <a:solidFill>
                  <a:schemeClr val="bg1"/>
                </a:solidFill>
              </a:rPr>
              <a:t> Once</a:t>
            </a:r>
          </a:p>
          <a:p>
            <a:pPr lvl="1">
              <a:lnSpc>
                <a:spcPct val="150000"/>
              </a:lnSpc>
            </a:pPr>
            <a:r>
              <a:rPr lang="it-IT" dirty="0">
                <a:solidFill>
                  <a:schemeClr val="bg1"/>
                </a:solidFill>
              </a:rPr>
              <a:t>(2)   </a:t>
            </a:r>
            <a:r>
              <a:rPr lang="it-IT" dirty="0" err="1">
                <a:solidFill>
                  <a:schemeClr val="bg1"/>
                </a:solidFill>
              </a:rPr>
              <a:t>Exactly</a:t>
            </a:r>
            <a:r>
              <a:rPr lang="it-IT" dirty="0">
                <a:solidFill>
                  <a:schemeClr val="bg1"/>
                </a:solidFill>
              </a:rPr>
              <a:t> Once </a:t>
            </a:r>
          </a:p>
        </p:txBody>
      </p:sp>
    </p:spTree>
    <p:extLst>
      <p:ext uri="{BB962C8B-B14F-4D97-AF65-F5344CB8AC3E}">
        <p14:creationId xmlns:p14="http://schemas.microsoft.com/office/powerpoint/2010/main" val="392991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856" y="-15944"/>
            <a:ext cx="12191144" cy="7020901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53;p1">
            <a:extLst>
              <a:ext uri="{FF2B5EF4-FFF2-40B4-BE49-F238E27FC236}">
                <a16:creationId xmlns:a16="http://schemas.microsoft.com/office/drawing/2014/main" id="{581712D6-8CA5-DCF1-1B25-B6F6DA5B0A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" y="4495818"/>
            <a:ext cx="4304403" cy="236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37;p6">
            <a:extLst>
              <a:ext uri="{FF2B5EF4-FFF2-40B4-BE49-F238E27FC236}">
                <a16:creationId xmlns:a16="http://schemas.microsoft.com/office/drawing/2014/main" id="{F51C29D4-F496-6E4C-8483-65FAFE11CDE6}"/>
              </a:ext>
            </a:extLst>
          </p:cNvPr>
          <p:cNvGrpSpPr/>
          <p:nvPr/>
        </p:nvGrpSpPr>
        <p:grpSpPr>
          <a:xfrm>
            <a:off x="4424854" y="2"/>
            <a:ext cx="7766717" cy="4855778"/>
            <a:chOff x="4188354" y="376951"/>
            <a:chExt cx="15915745" cy="10350365"/>
          </a:xfrm>
        </p:grpSpPr>
        <p:pic>
          <p:nvPicPr>
            <p:cNvPr id="6" name="Google Shape;138;p6">
              <a:extLst>
                <a:ext uri="{FF2B5EF4-FFF2-40B4-BE49-F238E27FC236}">
                  <a16:creationId xmlns:a16="http://schemas.microsoft.com/office/drawing/2014/main" id="{E8403156-00F5-7BD3-ADE7-80FE4315CE3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39;p6">
              <a:extLst>
                <a:ext uri="{FF2B5EF4-FFF2-40B4-BE49-F238E27FC236}">
                  <a16:creationId xmlns:a16="http://schemas.microsoft.com/office/drawing/2014/main" id="{CBFBBB88-ED60-8273-D138-A9BFE0C20B46}"/>
                </a:ext>
              </a:extLst>
            </p:cNvPr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8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it-IT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MQTT Use Case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CE2DE273-0C47-6283-5392-AEDC90915D4C}"/>
              </a:ext>
            </a:extLst>
          </p:cNvPr>
          <p:cNvSpPr/>
          <p:nvPr/>
        </p:nvSpPr>
        <p:spPr>
          <a:xfrm>
            <a:off x="1289409" y="1976992"/>
            <a:ext cx="9278112" cy="38404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51F26B00-A669-2EAD-68F1-7D242C5C88B8}"/>
              </a:ext>
            </a:extLst>
          </p:cNvPr>
          <p:cNvGrpSpPr/>
          <p:nvPr/>
        </p:nvGrpSpPr>
        <p:grpSpPr>
          <a:xfrm>
            <a:off x="2177282" y="2509569"/>
            <a:ext cx="3098221" cy="2775326"/>
            <a:chOff x="2177282" y="2509569"/>
            <a:chExt cx="3098221" cy="2775326"/>
          </a:xfrm>
        </p:grpSpPr>
        <p:pic>
          <p:nvPicPr>
            <p:cNvPr id="7" name="Immagine 6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A947E952-C8F5-1463-7214-D29CD09E5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7065" y="3552652"/>
              <a:ext cx="837553" cy="829048"/>
            </a:xfrm>
            <a:prstGeom prst="rect">
              <a:avLst/>
            </a:prstGeom>
          </p:spPr>
        </p:pic>
        <p:pic>
          <p:nvPicPr>
            <p:cNvPr id="8" name="Immagine 7" descr="Immagine che contiene clipart, Elementi grafici, cartone animato, design&#10;&#10;Descrizione generata automaticamente">
              <a:extLst>
                <a:ext uri="{FF2B5EF4-FFF2-40B4-BE49-F238E27FC236}">
                  <a16:creationId xmlns:a16="http://schemas.microsoft.com/office/drawing/2014/main" id="{544E8924-2926-5712-C893-BF29E0CF9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282" y="4815498"/>
              <a:ext cx="474212" cy="469397"/>
            </a:xfrm>
            <a:prstGeom prst="rect">
              <a:avLst/>
            </a:prstGeom>
          </p:spPr>
        </p:pic>
        <p:pic>
          <p:nvPicPr>
            <p:cNvPr id="9" name="Immagine 8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B28F8929-90F3-4CE4-83EF-989D383B0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284" y="3999310"/>
              <a:ext cx="515890" cy="510652"/>
            </a:xfrm>
            <a:prstGeom prst="rect">
              <a:avLst/>
            </a:prstGeom>
          </p:spPr>
        </p:pic>
        <p:pic>
          <p:nvPicPr>
            <p:cNvPr id="10" name="Immagine 9" descr="Immagine che contiene schermata, memoria flash, design&#10;&#10;Descrizione generata automaticamente">
              <a:extLst>
                <a:ext uri="{FF2B5EF4-FFF2-40B4-BE49-F238E27FC236}">
                  <a16:creationId xmlns:a16="http://schemas.microsoft.com/office/drawing/2014/main" id="{497DBB54-9FB4-F035-347F-26EFB4956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536" y="2509569"/>
              <a:ext cx="473920" cy="469108"/>
            </a:xfrm>
            <a:prstGeom prst="rect">
              <a:avLst/>
            </a:prstGeom>
          </p:spPr>
        </p:pic>
        <p:pic>
          <p:nvPicPr>
            <p:cNvPr id="11" name="Immagine 10" descr="Immagine che contiene schermata, Elementi grafici, design, illustrazione&#10;&#10;Descrizione generata automaticamente">
              <a:extLst>
                <a:ext uri="{FF2B5EF4-FFF2-40B4-BE49-F238E27FC236}">
                  <a16:creationId xmlns:a16="http://schemas.microsoft.com/office/drawing/2014/main" id="{BCA71E4B-2DB6-4DD8-1D89-7B18FD2D1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0591" y="3241258"/>
              <a:ext cx="492287" cy="487288"/>
            </a:xfrm>
            <a:prstGeom prst="rect">
              <a:avLst/>
            </a:prstGeom>
          </p:spPr>
        </p:pic>
        <p:pic>
          <p:nvPicPr>
            <p:cNvPr id="15" name="Immagine 14" descr="Immagine che contiene schermata, design, Rettangolo, computer&#10;&#10;Descrizione generata automaticamente">
              <a:extLst>
                <a:ext uri="{FF2B5EF4-FFF2-40B4-BE49-F238E27FC236}">
                  <a16:creationId xmlns:a16="http://schemas.microsoft.com/office/drawing/2014/main" id="{E0F335AE-95A1-F6E5-FD2A-A85EEBB99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1068" y="3624204"/>
              <a:ext cx="744435" cy="736876"/>
            </a:xfrm>
            <a:prstGeom prst="rect">
              <a:avLst/>
            </a:prstGeom>
          </p:spPr>
        </p:pic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6E7BEC02-E4D8-ABDF-8695-5B2791069A32}"/>
                </a:ext>
              </a:extLst>
            </p:cNvPr>
            <p:cNvCxnSpPr>
              <a:cxnSpLocks/>
            </p:cNvCxnSpPr>
            <p:nvPr/>
          </p:nvCxnSpPr>
          <p:spPr>
            <a:xfrm>
              <a:off x="3836601" y="3967920"/>
              <a:ext cx="62126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Connettore 4 16">
              <a:extLst>
                <a:ext uri="{FF2B5EF4-FFF2-40B4-BE49-F238E27FC236}">
                  <a16:creationId xmlns:a16="http://schemas.microsoft.com/office/drawing/2014/main" id="{27AB3806-6489-34EE-1C57-FD4B156B3AB5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2779456" y="2866853"/>
              <a:ext cx="726386" cy="685799"/>
            </a:xfrm>
            <a:prstGeom prst="bentConnector2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Connettore 4 17">
              <a:extLst>
                <a:ext uri="{FF2B5EF4-FFF2-40B4-BE49-F238E27FC236}">
                  <a16:creationId xmlns:a16="http://schemas.microsoft.com/office/drawing/2014/main" id="{7A54D50D-FACD-E2A6-51A7-83479528F809}"/>
                </a:ext>
              </a:extLst>
            </p:cNvPr>
            <p:cNvCxnSpPr>
              <a:endCxn id="7" idx="2"/>
            </p:cNvCxnSpPr>
            <p:nvPr/>
          </p:nvCxnSpPr>
          <p:spPr>
            <a:xfrm flipV="1">
              <a:off x="2779456" y="4381700"/>
              <a:ext cx="726386" cy="691640"/>
            </a:xfrm>
            <a:prstGeom prst="bentConnector2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Connettore 4 18">
              <a:extLst>
                <a:ext uri="{FF2B5EF4-FFF2-40B4-BE49-F238E27FC236}">
                  <a16:creationId xmlns:a16="http://schemas.microsoft.com/office/drawing/2014/main" id="{6E4BEF96-C302-0FCE-084E-4C19C733C889}"/>
                </a:ext>
              </a:extLst>
            </p:cNvPr>
            <p:cNvCxnSpPr>
              <a:cxnSpLocks/>
            </p:cNvCxnSpPr>
            <p:nvPr/>
          </p:nvCxnSpPr>
          <p:spPr>
            <a:xfrm>
              <a:off x="2707478" y="3522552"/>
              <a:ext cx="529178" cy="205994"/>
            </a:xfrm>
            <a:prstGeom prst="bentConnector3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nettore 4 19">
              <a:extLst>
                <a:ext uri="{FF2B5EF4-FFF2-40B4-BE49-F238E27FC236}">
                  <a16:creationId xmlns:a16="http://schemas.microsoft.com/office/drawing/2014/main" id="{FA7EED24-D5F8-994A-B340-EF1DBA957B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3589" y="4235491"/>
              <a:ext cx="523067" cy="190882"/>
            </a:xfrm>
            <a:prstGeom prst="bentConnector3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1" name="Immagine 20" descr="Immagine che contiene schermata, Policromia, Elementi grafici, design&#10;&#10;Descrizione generata automaticamente">
            <a:extLst>
              <a:ext uri="{FF2B5EF4-FFF2-40B4-BE49-F238E27FC236}">
                <a16:creationId xmlns:a16="http://schemas.microsoft.com/office/drawing/2014/main" id="{087DA357-5A63-4867-55D3-FCC3D82FD9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618" y="3524728"/>
            <a:ext cx="824561" cy="816188"/>
          </a:xfrm>
          <a:prstGeom prst="rect">
            <a:avLst/>
          </a:prstGeom>
        </p:spPr>
      </p:pic>
      <p:pic>
        <p:nvPicPr>
          <p:cNvPr id="22" name="Immagine 21" descr="Immagine che contiene schermata, cerchio, design&#10;&#10;Descrizione generata automaticamente">
            <a:extLst>
              <a:ext uri="{FF2B5EF4-FFF2-40B4-BE49-F238E27FC236}">
                <a16:creationId xmlns:a16="http://schemas.microsoft.com/office/drawing/2014/main" id="{D639D263-C0C1-D53A-54CB-1737AAE843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027" y="3564490"/>
            <a:ext cx="744621" cy="737060"/>
          </a:xfrm>
          <a:prstGeom prst="rect">
            <a:avLst/>
          </a:prstGeom>
        </p:spPr>
      </p:pic>
      <p:cxnSp>
        <p:nvCxnSpPr>
          <p:cNvPr id="23" name="Connettore 1 22">
            <a:extLst>
              <a:ext uri="{FF2B5EF4-FFF2-40B4-BE49-F238E27FC236}">
                <a16:creationId xmlns:a16="http://schemas.microsoft.com/office/drawing/2014/main" id="{2D9BCB45-95B7-3D44-90AD-3D9EA3A680E8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7758179" y="3932822"/>
            <a:ext cx="1176848" cy="1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13BB063-8DE4-DC92-81EE-D898F1DEF8DC}"/>
              </a:ext>
            </a:extLst>
          </p:cNvPr>
          <p:cNvCxnSpPr/>
          <p:nvPr/>
        </p:nvCxnSpPr>
        <p:spPr>
          <a:xfrm>
            <a:off x="5519344" y="3967920"/>
            <a:ext cx="1304544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740BF83-ED2A-82BB-E4BC-84C5A1D18E36}"/>
              </a:ext>
            </a:extLst>
          </p:cNvPr>
          <p:cNvSpPr txBox="1"/>
          <p:nvPr/>
        </p:nvSpPr>
        <p:spPr>
          <a:xfrm>
            <a:off x="5440808" y="4048945"/>
            <a:ext cx="18087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/>
              <a:t>HTTP </a:t>
            </a:r>
            <a:r>
              <a:rPr lang="it-IT" sz="1000" b="1" dirty="0" err="1"/>
              <a:t>Response</a:t>
            </a:r>
            <a:r>
              <a:rPr lang="it-IT" sz="1000" b="1" dirty="0"/>
              <a:t> (201, 400)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302BCA5-BA97-739B-216C-33B182068A93}"/>
              </a:ext>
            </a:extLst>
          </p:cNvPr>
          <p:cNvSpPr txBox="1"/>
          <p:nvPr/>
        </p:nvSpPr>
        <p:spPr>
          <a:xfrm>
            <a:off x="5550572" y="3663726"/>
            <a:ext cx="3678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>
                <a:effectLst/>
              </a:rPr>
              <a:t>POST api/</a:t>
            </a:r>
            <a:r>
              <a:rPr lang="it-IT" sz="1000" b="1" dirty="0" err="1">
                <a:effectLst/>
              </a:rPr>
              <a:t>alert</a:t>
            </a:r>
            <a:r>
              <a:rPr lang="it-IT" sz="1000" b="1" dirty="0">
                <a:effectLst/>
              </a:rPr>
              <a:t>/ </a:t>
            </a:r>
            <a:endParaRPr lang="it-IT" sz="1000" b="1" dirty="0"/>
          </a:p>
        </p:txBody>
      </p:sp>
      <p:pic>
        <p:nvPicPr>
          <p:cNvPr id="27" name="Immagine 2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597A8F1-021B-BA2D-F060-143F09C620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784" y="2524746"/>
            <a:ext cx="617761" cy="617761"/>
          </a:xfrm>
          <a:prstGeom prst="rect">
            <a:avLst/>
          </a:prstGeom>
        </p:spPr>
      </p:pic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FC976CF9-4249-3E48-F37D-1D694119FB1B}"/>
              </a:ext>
            </a:extLst>
          </p:cNvPr>
          <p:cNvCxnSpPr/>
          <p:nvPr/>
        </p:nvCxnSpPr>
        <p:spPr>
          <a:xfrm flipV="1">
            <a:off x="6171616" y="3207751"/>
            <a:ext cx="262907" cy="373693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5AD132B-E1F6-8C31-4524-CFE04E7C2519}"/>
              </a:ext>
            </a:extLst>
          </p:cNvPr>
          <p:cNvSpPr txBox="1"/>
          <p:nvPr/>
        </p:nvSpPr>
        <p:spPr>
          <a:xfrm>
            <a:off x="6434523" y="2784533"/>
            <a:ext cx="1336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/>
              <a:t>JSON</a:t>
            </a:r>
          </a:p>
        </p:txBody>
      </p:sp>
      <p:cxnSp>
        <p:nvCxnSpPr>
          <p:cNvPr id="31" name="Connettore 1 30">
            <a:extLst>
              <a:ext uri="{FF2B5EF4-FFF2-40B4-BE49-F238E27FC236}">
                <a16:creationId xmlns:a16="http://schemas.microsoft.com/office/drawing/2014/main" id="{2F904935-D9CE-8A8C-C6C6-F872FD45FAF5}"/>
              </a:ext>
            </a:extLst>
          </p:cNvPr>
          <p:cNvCxnSpPr>
            <a:cxnSpLocks/>
          </p:cNvCxnSpPr>
          <p:nvPr/>
        </p:nvCxnSpPr>
        <p:spPr>
          <a:xfrm flipV="1">
            <a:off x="7348288" y="4459613"/>
            <a:ext cx="0" cy="45560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42C8675C-9053-8FF0-1400-37D1C9082292}"/>
              </a:ext>
            </a:extLst>
          </p:cNvPr>
          <p:cNvSpPr txBox="1"/>
          <p:nvPr/>
        </p:nvSpPr>
        <p:spPr>
          <a:xfrm>
            <a:off x="6843698" y="4879056"/>
            <a:ext cx="21711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 err="1"/>
              <a:t>Is</a:t>
            </a:r>
            <a:r>
              <a:rPr lang="it-IT" sz="1000" b="1" dirty="0"/>
              <a:t> </a:t>
            </a:r>
            <a:r>
              <a:rPr lang="it-IT" sz="1000" b="1" dirty="0" err="1"/>
              <a:t>it</a:t>
            </a:r>
            <a:r>
              <a:rPr lang="it-IT" sz="1000" b="1" dirty="0"/>
              <a:t> a real </a:t>
            </a:r>
            <a:r>
              <a:rPr lang="it-IT" sz="1000" b="1" dirty="0" err="1"/>
              <a:t>alert</a:t>
            </a:r>
            <a:r>
              <a:rPr lang="it-IT" sz="1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5054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0" y="0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137;p6">
            <a:extLst>
              <a:ext uri="{FF2B5EF4-FFF2-40B4-BE49-F238E27FC236}">
                <a16:creationId xmlns:a16="http://schemas.microsoft.com/office/drawing/2014/main" id="{08DC918A-DA18-F707-D5EA-C78EA346CF00}"/>
              </a:ext>
            </a:extLst>
          </p:cNvPr>
          <p:cNvGrpSpPr/>
          <p:nvPr/>
        </p:nvGrpSpPr>
        <p:grpSpPr>
          <a:xfrm>
            <a:off x="4424854" y="2"/>
            <a:ext cx="7766717" cy="4855778"/>
            <a:chOff x="4188354" y="376951"/>
            <a:chExt cx="15915745" cy="10350365"/>
          </a:xfrm>
        </p:grpSpPr>
        <p:pic>
          <p:nvPicPr>
            <p:cNvPr id="8" name="Google Shape;138;p6">
              <a:extLst>
                <a:ext uri="{FF2B5EF4-FFF2-40B4-BE49-F238E27FC236}">
                  <a16:creationId xmlns:a16="http://schemas.microsoft.com/office/drawing/2014/main" id="{E3D3FE6B-5DFB-8075-D164-A2D0FAB6F47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139;p6">
              <a:extLst>
                <a:ext uri="{FF2B5EF4-FFF2-40B4-BE49-F238E27FC236}">
                  <a16:creationId xmlns:a16="http://schemas.microsoft.com/office/drawing/2014/main" id="{17322AC5-DDD9-88CE-0126-349C1F350B8E}"/>
                </a:ext>
              </a:extLst>
            </p:cNvPr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8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Google Shape;53;p1">
            <a:extLst>
              <a:ext uri="{FF2B5EF4-FFF2-40B4-BE49-F238E27FC236}">
                <a16:creationId xmlns:a16="http://schemas.microsoft.com/office/drawing/2014/main" id="{C9E104AA-02F4-CFBE-9059-EFCFFF3567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" y="4495818"/>
            <a:ext cx="4304403" cy="2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it-IT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MQTT Use Case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CE2DE273-0C47-6283-5392-AEDC90915D4C}"/>
              </a:ext>
            </a:extLst>
          </p:cNvPr>
          <p:cNvSpPr/>
          <p:nvPr/>
        </p:nvSpPr>
        <p:spPr>
          <a:xfrm>
            <a:off x="1289409" y="1976992"/>
            <a:ext cx="9278112" cy="38404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3" name="Gruppo 72">
            <a:extLst>
              <a:ext uri="{FF2B5EF4-FFF2-40B4-BE49-F238E27FC236}">
                <a16:creationId xmlns:a16="http://schemas.microsoft.com/office/drawing/2014/main" id="{CD8DEDF9-208C-EAC3-B9A3-2E8C84E4F1B1}"/>
              </a:ext>
            </a:extLst>
          </p:cNvPr>
          <p:cNvGrpSpPr/>
          <p:nvPr/>
        </p:nvGrpSpPr>
        <p:grpSpPr>
          <a:xfrm>
            <a:off x="2395624" y="2816985"/>
            <a:ext cx="7488494" cy="2475464"/>
            <a:chOff x="2395624" y="2816985"/>
            <a:chExt cx="7488494" cy="2475464"/>
          </a:xfrm>
        </p:grpSpPr>
        <p:pic>
          <p:nvPicPr>
            <p:cNvPr id="21" name="Immagine 20" descr="Immagine che contiene schermata, Policromia, Elementi grafici, design&#10;&#10;Descrizione generata automaticamente">
              <a:extLst>
                <a:ext uri="{FF2B5EF4-FFF2-40B4-BE49-F238E27FC236}">
                  <a16:creationId xmlns:a16="http://schemas.microsoft.com/office/drawing/2014/main" id="{087DA357-5A63-4867-55D3-FCC3D82FD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9041" y="3428807"/>
              <a:ext cx="824561" cy="816188"/>
            </a:xfrm>
            <a:prstGeom prst="rect">
              <a:avLst/>
            </a:prstGeom>
          </p:spPr>
        </p:pic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893C7436-B566-6BC5-3108-6EAB634C78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1321" y="4343511"/>
              <a:ext cx="0" cy="45560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D2D04F1E-5456-1F27-23AE-702F37C2B0A4}"/>
                </a:ext>
              </a:extLst>
            </p:cNvPr>
            <p:cNvSpPr txBox="1"/>
            <p:nvPr/>
          </p:nvSpPr>
          <p:spPr>
            <a:xfrm>
              <a:off x="2395624" y="4799120"/>
              <a:ext cx="1553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b="1" dirty="0"/>
                <a:t>Who are the </a:t>
              </a:r>
              <a:r>
                <a:rPr lang="it-IT" sz="1000" b="1" dirty="0" err="1"/>
                <a:t>neighbors</a:t>
              </a:r>
              <a:r>
                <a:rPr lang="it-IT" sz="1000" b="1" dirty="0"/>
                <a:t>?</a:t>
              </a:r>
            </a:p>
          </p:txBody>
        </p:sp>
        <p:pic>
          <p:nvPicPr>
            <p:cNvPr id="14" name="Immagine 13" descr="Immagine che contiene simbolo, Elementi grafici, clipart, cerchio&#10;&#10;Descrizione generata automaticamente">
              <a:extLst>
                <a:ext uri="{FF2B5EF4-FFF2-40B4-BE49-F238E27FC236}">
                  <a16:creationId xmlns:a16="http://schemas.microsoft.com/office/drawing/2014/main" id="{AD5FB680-98EB-7328-87C1-C657C9E8E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1768" y="3490832"/>
              <a:ext cx="812800" cy="812800"/>
            </a:xfrm>
            <a:prstGeom prst="rect">
              <a:avLst/>
            </a:prstGeom>
          </p:spPr>
        </p:pic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59D6B176-1BA0-0086-0DB5-263E793FB0A3}"/>
                </a:ext>
              </a:extLst>
            </p:cNvPr>
            <p:cNvCxnSpPr>
              <a:cxnSpLocks/>
            </p:cNvCxnSpPr>
            <p:nvPr/>
          </p:nvCxnSpPr>
          <p:spPr>
            <a:xfrm>
              <a:off x="3785420" y="3854245"/>
              <a:ext cx="764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B6990C74-5F53-E619-7872-A4EDAEA6574E}"/>
                </a:ext>
              </a:extLst>
            </p:cNvPr>
            <p:cNvSpPr txBox="1"/>
            <p:nvPr/>
          </p:nvSpPr>
          <p:spPr>
            <a:xfrm>
              <a:off x="4673394" y="3171148"/>
              <a:ext cx="1734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/>
                <a:t>MQTT Broker</a:t>
              </a:r>
            </a:p>
          </p:txBody>
        </p:sp>
        <p:grpSp>
          <p:nvGrpSpPr>
            <p:cNvPr id="47" name="Gruppo 46">
              <a:extLst>
                <a:ext uri="{FF2B5EF4-FFF2-40B4-BE49-F238E27FC236}">
                  <a16:creationId xmlns:a16="http://schemas.microsoft.com/office/drawing/2014/main" id="{78AC13DC-2FBC-7002-C9D5-9686C5E37FB3}"/>
                </a:ext>
              </a:extLst>
            </p:cNvPr>
            <p:cNvGrpSpPr/>
            <p:nvPr/>
          </p:nvGrpSpPr>
          <p:grpSpPr>
            <a:xfrm>
              <a:off x="7016236" y="2816985"/>
              <a:ext cx="2861603" cy="829048"/>
              <a:chOff x="7350370" y="2118000"/>
              <a:chExt cx="2861603" cy="829048"/>
            </a:xfrm>
          </p:grpSpPr>
          <p:pic>
            <p:nvPicPr>
              <p:cNvPr id="48" name="Immagine 47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27F086F8-813F-BFB7-52DE-8AFCCAA0E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6585" y="2118000"/>
                <a:ext cx="837553" cy="829048"/>
              </a:xfrm>
              <a:prstGeom prst="rect">
                <a:avLst/>
              </a:prstGeom>
            </p:spPr>
          </p:pic>
          <p:pic>
            <p:nvPicPr>
              <p:cNvPr id="49" name="Immagine 48" descr="Immagine che contiene schermata, Elementi grafici, design, illustrazione&#10;&#10;Descrizione generata automaticamente">
                <a:extLst>
                  <a:ext uri="{FF2B5EF4-FFF2-40B4-BE49-F238E27FC236}">
                    <a16:creationId xmlns:a16="http://schemas.microsoft.com/office/drawing/2014/main" id="{8FC13F1D-21C2-282E-9C84-7D9821BEF6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686" y="2288880"/>
                <a:ext cx="492287" cy="487288"/>
              </a:xfrm>
              <a:prstGeom prst="rect">
                <a:avLst/>
              </a:prstGeom>
            </p:spPr>
          </p:pic>
          <p:pic>
            <p:nvPicPr>
              <p:cNvPr id="51" name="Immagine 50" descr="Immagine che contiene schermata, design, Rettangolo, computer&#10;&#10;Descrizione generata automaticamente">
                <a:extLst>
                  <a:ext uri="{FF2B5EF4-FFF2-40B4-BE49-F238E27FC236}">
                    <a16:creationId xmlns:a16="http://schemas.microsoft.com/office/drawing/2014/main" id="{FCE06671-E6C3-A054-42A9-266F8FAC8B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0370" y="2238492"/>
                <a:ext cx="594096" cy="588064"/>
              </a:xfrm>
              <a:prstGeom prst="rect">
                <a:avLst/>
              </a:prstGeom>
            </p:spPr>
          </p:pic>
          <p:cxnSp>
            <p:nvCxnSpPr>
              <p:cNvPr id="52" name="Connettore 2 51">
                <a:extLst>
                  <a:ext uri="{FF2B5EF4-FFF2-40B4-BE49-F238E27FC236}">
                    <a16:creationId xmlns:a16="http://schemas.microsoft.com/office/drawing/2014/main" id="{8695B722-1811-EDA2-CBAA-46A46B82E6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4466" y="2521211"/>
                <a:ext cx="621263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3" name="Connettore 1 52">
                <a:extLst>
                  <a:ext uri="{FF2B5EF4-FFF2-40B4-BE49-F238E27FC236}">
                    <a16:creationId xmlns:a16="http://schemas.microsoft.com/office/drawing/2014/main" id="{3B967726-628B-82B6-82E5-EEE16E93E8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0147" y="2532524"/>
                <a:ext cx="355548" cy="0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uppo 53">
              <a:extLst>
                <a:ext uri="{FF2B5EF4-FFF2-40B4-BE49-F238E27FC236}">
                  <a16:creationId xmlns:a16="http://schemas.microsoft.com/office/drawing/2014/main" id="{4FFECCE3-759D-3700-CC91-69DB306E4DFC}"/>
                </a:ext>
              </a:extLst>
            </p:cNvPr>
            <p:cNvGrpSpPr/>
            <p:nvPr/>
          </p:nvGrpSpPr>
          <p:grpSpPr>
            <a:xfrm>
              <a:off x="6984777" y="4463401"/>
              <a:ext cx="2861603" cy="829048"/>
              <a:chOff x="7350370" y="2118000"/>
              <a:chExt cx="2861603" cy="829048"/>
            </a:xfrm>
          </p:grpSpPr>
          <p:pic>
            <p:nvPicPr>
              <p:cNvPr id="55" name="Immagine 54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65310D1D-CF8A-B9E6-DBCD-AB4DF9270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6585" y="2118000"/>
                <a:ext cx="837553" cy="829048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schermata, Elementi grafici, design, illustrazione&#10;&#10;Descrizione generata automaticamente">
                <a:extLst>
                  <a:ext uri="{FF2B5EF4-FFF2-40B4-BE49-F238E27FC236}">
                    <a16:creationId xmlns:a16="http://schemas.microsoft.com/office/drawing/2014/main" id="{880A3AA9-4940-F3DF-4283-56B74A9A4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686" y="2288880"/>
                <a:ext cx="492287" cy="487288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schermata, design, Rettangolo, computer&#10;&#10;Descrizione generata automaticamente">
                <a:extLst>
                  <a:ext uri="{FF2B5EF4-FFF2-40B4-BE49-F238E27FC236}">
                    <a16:creationId xmlns:a16="http://schemas.microsoft.com/office/drawing/2014/main" id="{65FAEC02-6FF6-ABE7-5461-8EA295CDF1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0370" y="2238492"/>
                <a:ext cx="594096" cy="588064"/>
              </a:xfrm>
              <a:prstGeom prst="rect">
                <a:avLst/>
              </a:prstGeom>
            </p:spPr>
          </p:pic>
          <p:cxnSp>
            <p:nvCxnSpPr>
              <p:cNvPr id="58" name="Connettore 2 57">
                <a:extLst>
                  <a:ext uri="{FF2B5EF4-FFF2-40B4-BE49-F238E27FC236}">
                    <a16:creationId xmlns:a16="http://schemas.microsoft.com/office/drawing/2014/main" id="{8C1AD352-0CA3-0CA1-C194-DA21EBD92A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4466" y="2521211"/>
                <a:ext cx="621263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9" name="Connettore 1 58">
                <a:extLst>
                  <a:ext uri="{FF2B5EF4-FFF2-40B4-BE49-F238E27FC236}">
                    <a16:creationId xmlns:a16="http://schemas.microsoft.com/office/drawing/2014/main" id="{58AE5A06-3BC2-E041-72B1-82A286A353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0147" y="2532524"/>
                <a:ext cx="355548" cy="0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63" name="Connettore 2 62">
              <a:extLst>
                <a:ext uri="{FF2B5EF4-FFF2-40B4-BE49-F238E27FC236}">
                  <a16:creationId xmlns:a16="http://schemas.microsoft.com/office/drawing/2014/main" id="{B7C08F59-81E1-A0B6-D4E2-1B9746C68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2550" y="3343816"/>
              <a:ext cx="915704" cy="2940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2 64">
              <a:extLst>
                <a:ext uri="{FF2B5EF4-FFF2-40B4-BE49-F238E27FC236}">
                  <a16:creationId xmlns:a16="http://schemas.microsoft.com/office/drawing/2014/main" id="{3810BE4E-10DB-7BCA-6E0F-BB2C01973F23}"/>
                </a:ext>
              </a:extLst>
            </p:cNvPr>
            <p:cNvCxnSpPr>
              <a:cxnSpLocks/>
            </p:cNvCxnSpPr>
            <p:nvPr/>
          </p:nvCxnSpPr>
          <p:spPr>
            <a:xfrm>
              <a:off x="5887305" y="4165148"/>
              <a:ext cx="788364" cy="507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4BEA3644-82FC-AE8A-57E0-4C55CE58B33A}"/>
                </a:ext>
              </a:extLst>
            </p:cNvPr>
            <p:cNvSpPr txBox="1"/>
            <p:nvPr/>
          </p:nvSpPr>
          <p:spPr>
            <a:xfrm>
              <a:off x="8450988" y="3663317"/>
              <a:ext cx="14331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°</a:t>
              </a:r>
            </a:p>
            <a:p>
              <a:r>
                <a:rPr lang="it-IT" dirty="0"/>
                <a:t>°</a:t>
              </a:r>
            </a:p>
            <a:p>
              <a:r>
                <a:rPr lang="it-IT" dirty="0"/>
                <a:t>°</a:t>
              </a:r>
            </a:p>
          </p:txBody>
        </p:sp>
      </p:grpSp>
      <p:pic>
        <p:nvPicPr>
          <p:cNvPr id="74" name="Immagine 73" descr="Immagine che contiene schermata, cerchio, design&#10;&#10;Descrizione generata automaticamente">
            <a:extLst>
              <a:ext uri="{FF2B5EF4-FFF2-40B4-BE49-F238E27FC236}">
                <a16:creationId xmlns:a16="http://schemas.microsoft.com/office/drawing/2014/main" id="{5E0EC685-BA3E-7D3F-3ACC-E49737A25C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89" y="3440876"/>
            <a:ext cx="744621" cy="737060"/>
          </a:xfrm>
          <a:prstGeom prst="rect">
            <a:avLst/>
          </a:prstGeom>
        </p:spPr>
      </p:pic>
      <p:cxnSp>
        <p:nvCxnSpPr>
          <p:cNvPr id="77" name="Connettore 1 76">
            <a:extLst>
              <a:ext uri="{FF2B5EF4-FFF2-40B4-BE49-F238E27FC236}">
                <a16:creationId xmlns:a16="http://schemas.microsoft.com/office/drawing/2014/main" id="{07354AAA-3B0A-7DA7-7FA9-9DFE90FFC065}"/>
              </a:ext>
            </a:extLst>
          </p:cNvPr>
          <p:cNvCxnSpPr>
            <a:endCxn id="21" idx="1"/>
          </p:cNvCxnSpPr>
          <p:nvPr/>
        </p:nvCxnSpPr>
        <p:spPr>
          <a:xfrm>
            <a:off x="2100510" y="3836901"/>
            <a:ext cx="6185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417E9E57-9FD4-0695-2A99-594075684A6D}"/>
              </a:ext>
            </a:extLst>
          </p:cNvPr>
          <p:cNvSpPr txBox="1"/>
          <p:nvPr/>
        </p:nvSpPr>
        <p:spPr>
          <a:xfrm>
            <a:off x="6987611" y="3522922"/>
            <a:ext cx="7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/>
              <a:t>Id:1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BA3D1882-B265-F0B5-3B2B-EE53A3F73ED1}"/>
              </a:ext>
            </a:extLst>
          </p:cNvPr>
          <p:cNvSpPr txBox="1"/>
          <p:nvPr/>
        </p:nvSpPr>
        <p:spPr>
          <a:xfrm>
            <a:off x="6984376" y="5158532"/>
            <a:ext cx="7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 err="1"/>
              <a:t>Id:N</a:t>
            </a:r>
            <a:endParaRPr lang="it-IT" sz="1000" b="1" dirty="0"/>
          </a:p>
        </p:txBody>
      </p:sp>
    </p:spTree>
    <p:extLst>
      <p:ext uri="{BB962C8B-B14F-4D97-AF65-F5344CB8AC3E}">
        <p14:creationId xmlns:p14="http://schemas.microsoft.com/office/powerpoint/2010/main" val="772906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428" y="3992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37;p6">
            <a:extLst>
              <a:ext uri="{FF2B5EF4-FFF2-40B4-BE49-F238E27FC236}">
                <a16:creationId xmlns:a16="http://schemas.microsoft.com/office/drawing/2014/main" id="{F243A907-D388-68BF-FD08-CC87ECEF6A91}"/>
              </a:ext>
            </a:extLst>
          </p:cNvPr>
          <p:cNvGrpSpPr/>
          <p:nvPr/>
        </p:nvGrpSpPr>
        <p:grpSpPr>
          <a:xfrm>
            <a:off x="4424854" y="2"/>
            <a:ext cx="7766717" cy="4855778"/>
            <a:chOff x="4188354" y="376951"/>
            <a:chExt cx="15915745" cy="10350365"/>
          </a:xfrm>
        </p:grpSpPr>
        <p:pic>
          <p:nvPicPr>
            <p:cNvPr id="13" name="Google Shape;138;p6">
              <a:extLst>
                <a:ext uri="{FF2B5EF4-FFF2-40B4-BE49-F238E27FC236}">
                  <a16:creationId xmlns:a16="http://schemas.microsoft.com/office/drawing/2014/main" id="{4D6542A0-9638-D874-A67E-32F4C8DC60A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39;p6">
              <a:extLst>
                <a:ext uri="{FF2B5EF4-FFF2-40B4-BE49-F238E27FC236}">
                  <a16:creationId xmlns:a16="http://schemas.microsoft.com/office/drawing/2014/main" id="{BB7DE7A5-8B71-BDED-E9F3-14809DB2D7C1}"/>
                </a:ext>
              </a:extLst>
            </p:cNvPr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8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Smart Alarm Check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" y="4495818"/>
            <a:ext cx="4304403" cy="2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DAF16F-41A6-C9DE-4320-3B938A773C73}"/>
              </a:ext>
            </a:extLst>
          </p:cNvPr>
          <p:cNvSpPr txBox="1"/>
          <p:nvPr/>
        </p:nvSpPr>
        <p:spPr>
          <a:xfrm>
            <a:off x="364056" y="2331177"/>
            <a:ext cx="94933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Once an Arduino </a:t>
            </a:r>
            <a:r>
              <a:rPr lang="it-IT" dirty="0" err="1">
                <a:solidFill>
                  <a:schemeClr val="bg1"/>
                </a:solidFill>
              </a:rPr>
              <a:t>get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sensor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value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higher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than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threshold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AutoNum type="arabicPeriod"/>
            </a:pPr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sends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all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his</a:t>
            </a:r>
            <a:r>
              <a:rPr lang="it-IT" dirty="0">
                <a:solidFill>
                  <a:schemeClr val="bg1"/>
                </a:solidFill>
              </a:rPr>
              <a:t> data to the bridge</a:t>
            </a:r>
          </a:p>
          <a:p>
            <a:pPr marL="342900" indent="-342900">
              <a:buAutoNum type="arabicPeriod"/>
            </a:pPr>
            <a:r>
              <a:rPr lang="it-IT" dirty="0">
                <a:solidFill>
                  <a:schemeClr val="bg1"/>
                </a:solidFill>
              </a:rPr>
              <a:t>The bridge </a:t>
            </a:r>
            <a:r>
              <a:rPr lang="it-IT" dirty="0" err="1">
                <a:solidFill>
                  <a:schemeClr val="bg1"/>
                </a:solidFill>
              </a:rPr>
              <a:t>send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all</a:t>
            </a:r>
            <a:r>
              <a:rPr lang="it-IT" dirty="0">
                <a:solidFill>
                  <a:schemeClr val="bg1"/>
                </a:solidFill>
              </a:rPr>
              <a:t> the data to the server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 err="1">
                <a:solidFill>
                  <a:schemeClr val="bg1"/>
                </a:solidFill>
              </a:rPr>
              <a:t>Then</a:t>
            </a:r>
            <a:r>
              <a:rPr lang="it-IT" dirty="0">
                <a:solidFill>
                  <a:schemeClr val="bg1"/>
                </a:solidFill>
              </a:rPr>
              <a:t>, t</a:t>
            </a:r>
            <a:r>
              <a:rPr lang="en-US" dirty="0">
                <a:solidFill>
                  <a:schemeClr val="bg1"/>
                </a:solidFill>
              </a:rPr>
              <a:t>he server monitors all the neighbors of the calling device: if the average of all values among the neighbors and the calling device exceeds a certain threshold, then the alarm is considered true and action is taken; otherwise, the call is canceled.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821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428" y="3992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Smart Check Diagram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" y="4495818"/>
            <a:ext cx="4304403" cy="2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pic>
        <p:nvPicPr>
          <p:cNvPr id="5" name="Picture 2" descr="Arduino (hardware) - Wikipedia">
            <a:extLst>
              <a:ext uri="{FF2B5EF4-FFF2-40B4-BE49-F238E27FC236}">
                <a16:creationId xmlns:a16="http://schemas.microsoft.com/office/drawing/2014/main" id="{22F323F3-6536-0732-4200-D30007EAE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74" y="4525402"/>
            <a:ext cx="816804" cy="6229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aspberry PI 3 Model B Scheda Madre CPU 1.2 GHz Quad Core, 1 GB RAM,  802.11n Wireless LAN, Verde/Argento">
            <a:extLst>
              <a:ext uri="{FF2B5EF4-FFF2-40B4-BE49-F238E27FC236}">
                <a16:creationId xmlns:a16="http://schemas.microsoft.com/office/drawing/2014/main" id="{C7405562-B66C-B61E-3F56-6AFC8310A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419" y="2952124"/>
            <a:ext cx="1052420" cy="6272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rduino (hardware) - Wikipedia">
            <a:extLst>
              <a:ext uri="{FF2B5EF4-FFF2-40B4-BE49-F238E27FC236}">
                <a16:creationId xmlns:a16="http://schemas.microsoft.com/office/drawing/2014/main" id="{D52CB00E-DBA3-544C-6A00-8A63076A4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495" y="5766975"/>
            <a:ext cx="816804" cy="6229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aspberry PI 3 Model B Scheda Madre CPU 1.2 GHz Quad Core, 1 GB RAM,  802.11n Wireless LAN, Verde/Argento">
            <a:extLst>
              <a:ext uri="{FF2B5EF4-FFF2-40B4-BE49-F238E27FC236}">
                <a16:creationId xmlns:a16="http://schemas.microsoft.com/office/drawing/2014/main" id="{FAD81CD7-E807-EDCA-57FE-6FA74DD67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442" y="4662197"/>
            <a:ext cx="868644" cy="5177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aspberry PI 3 Model B Scheda Madre CPU 1.2 GHz Quad Core, 1 GB RAM,  802.11n Wireless LAN, Verde/Argento">
            <a:extLst>
              <a:ext uri="{FF2B5EF4-FFF2-40B4-BE49-F238E27FC236}">
                <a16:creationId xmlns:a16="http://schemas.microsoft.com/office/drawing/2014/main" id="{84996C96-4F59-CD17-FADA-7F7AB0C18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32" y="4633967"/>
            <a:ext cx="929950" cy="554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aspberry PI 3 Model B Scheda Madre CPU 1.2 GHz Quad Core, 1 GB RAM,  802.11n Wireless LAN, Verde/Argento">
            <a:extLst>
              <a:ext uri="{FF2B5EF4-FFF2-40B4-BE49-F238E27FC236}">
                <a16:creationId xmlns:a16="http://schemas.microsoft.com/office/drawing/2014/main" id="{06AFEFBB-262D-C773-0CAE-8B9092E5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607" y="4630622"/>
            <a:ext cx="928580" cy="5534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Server: Facciamo Chiarezza sui Componenti">
            <a:extLst>
              <a:ext uri="{FF2B5EF4-FFF2-40B4-BE49-F238E27FC236}">
                <a16:creationId xmlns:a16="http://schemas.microsoft.com/office/drawing/2014/main" id="{35B864AE-57A4-E499-E3DC-554BB50C1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065" y="1422645"/>
            <a:ext cx="2258369" cy="13550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8D9BEF46-5372-830F-B291-E9351D92EE1F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756476" y="3579366"/>
            <a:ext cx="1396153" cy="9460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662D161-0F9E-9F7C-A15F-B9B18DFF3862}"/>
              </a:ext>
            </a:extLst>
          </p:cNvPr>
          <p:cNvCxnSpPr>
            <a:cxnSpLocks/>
            <a:stCxn id="7" idx="0"/>
            <a:endCxn id="15" idx="2"/>
          </p:cNvCxnSpPr>
          <p:nvPr/>
        </p:nvCxnSpPr>
        <p:spPr>
          <a:xfrm flipV="1">
            <a:off x="6251897" y="5184055"/>
            <a:ext cx="0" cy="582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FCE7A93-017A-3D61-E529-4ACFA0B50BD8}"/>
              </a:ext>
            </a:extLst>
          </p:cNvPr>
          <p:cNvCxnSpPr>
            <a:cxnSpLocks/>
            <a:stCxn id="51" idx="0"/>
            <a:endCxn id="11" idx="2"/>
          </p:cNvCxnSpPr>
          <p:nvPr/>
        </p:nvCxnSpPr>
        <p:spPr>
          <a:xfrm flipV="1">
            <a:off x="4908407" y="5188217"/>
            <a:ext cx="0" cy="5978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2CDAD1F4-B1AA-E165-1D9D-9F67D221AB9E}"/>
              </a:ext>
            </a:extLst>
          </p:cNvPr>
          <p:cNvCxnSpPr>
            <a:cxnSpLocks/>
            <a:stCxn id="6" idx="0"/>
            <a:endCxn id="16" idx="1"/>
          </p:cNvCxnSpPr>
          <p:nvPr/>
        </p:nvCxnSpPr>
        <p:spPr>
          <a:xfrm flipV="1">
            <a:off x="2152629" y="2100156"/>
            <a:ext cx="1310436" cy="851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422DEDC-500A-3624-4A93-6D9547862419}"/>
              </a:ext>
            </a:extLst>
          </p:cNvPr>
          <p:cNvCxnSpPr>
            <a:cxnSpLocks/>
            <a:stCxn id="10" idx="0"/>
            <a:endCxn id="16" idx="2"/>
          </p:cNvCxnSpPr>
          <p:nvPr/>
        </p:nvCxnSpPr>
        <p:spPr>
          <a:xfrm flipV="1">
            <a:off x="3789764" y="2777666"/>
            <a:ext cx="802486" cy="18845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630C786-EC49-EDDA-E2B4-4042E738F013}"/>
              </a:ext>
            </a:extLst>
          </p:cNvPr>
          <p:cNvCxnSpPr>
            <a:cxnSpLocks/>
            <a:stCxn id="11" idx="0"/>
            <a:endCxn id="16" idx="2"/>
          </p:cNvCxnSpPr>
          <p:nvPr/>
        </p:nvCxnSpPr>
        <p:spPr>
          <a:xfrm flipH="1" flipV="1">
            <a:off x="4592250" y="2777666"/>
            <a:ext cx="316157" cy="18563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6807AEAE-C7F3-3CCD-B753-6EF35AEE5A4F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H="1" flipV="1">
            <a:off x="4592250" y="2777666"/>
            <a:ext cx="1659647" cy="1852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E833757-1855-4E01-3AC6-207A5BB976C8}"/>
              </a:ext>
            </a:extLst>
          </p:cNvPr>
          <p:cNvSpPr txBox="1"/>
          <p:nvPr/>
        </p:nvSpPr>
        <p:spPr>
          <a:xfrm>
            <a:off x="455343" y="389833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Alarm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A209919-F3EF-61B1-736D-CCA2684BFAC1}"/>
              </a:ext>
            </a:extLst>
          </p:cNvPr>
          <p:cNvSpPr txBox="1"/>
          <p:nvPr/>
        </p:nvSpPr>
        <p:spPr>
          <a:xfrm>
            <a:off x="1813066" y="229358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Alarm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79957A4-8659-4F8F-9FE5-938AD23E70DD}"/>
              </a:ext>
            </a:extLst>
          </p:cNvPr>
          <p:cNvCxnSpPr>
            <a:cxnSpLocks/>
            <a:stCxn id="52" idx="0"/>
            <a:endCxn id="10" idx="2"/>
          </p:cNvCxnSpPr>
          <p:nvPr/>
        </p:nvCxnSpPr>
        <p:spPr>
          <a:xfrm flipV="1">
            <a:off x="3788129" y="5179909"/>
            <a:ext cx="1635" cy="5870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C550163C-36FF-9C17-39FF-F393311E4C41}"/>
                  </a:ext>
                </a:extLst>
              </p:cNvPr>
              <p:cNvSpPr txBox="1"/>
              <p:nvPr/>
            </p:nvSpPr>
            <p:spPr>
              <a:xfrm>
                <a:off x="5051835" y="1564704"/>
                <a:ext cx="5454314" cy="8212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it-IT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it-IT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it-IT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it-IT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𝑡h𝑟𝑒𝑠h𝑜𝑙𝑑</m:t>
                      </m:r>
                    </m:oMath>
                  </m:oMathPara>
                </a14:m>
                <a:endParaRPr lang="it-IT" sz="1400" dirty="0">
                  <a:solidFill>
                    <a:schemeClr val="bg1"/>
                  </a:solidFill>
                </a:endParaRPr>
              </a:p>
              <a:p>
                <a:endParaRPr lang="it-IT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C550163C-36FF-9C17-39FF-F393311E4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35" y="1564704"/>
                <a:ext cx="5454314" cy="8212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FF55C7C-8FD9-02BB-9FC8-57E58D491E6A}"/>
              </a:ext>
            </a:extLst>
          </p:cNvPr>
          <p:cNvSpPr txBox="1"/>
          <p:nvPr/>
        </p:nvSpPr>
        <p:spPr>
          <a:xfrm>
            <a:off x="6126520" y="1292955"/>
            <a:ext cx="7393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FDBFF3C-B7C1-2097-C51D-8F226A4950D3}"/>
              </a:ext>
            </a:extLst>
          </p:cNvPr>
          <p:cNvSpPr txBox="1"/>
          <p:nvPr/>
        </p:nvSpPr>
        <p:spPr>
          <a:xfrm>
            <a:off x="6577939" y="2231211"/>
            <a:ext cx="4087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Otherwise</a:t>
            </a:r>
            <a:r>
              <a:rPr lang="it-IT" sz="1400" dirty="0">
                <a:solidFill>
                  <a:schemeClr val="bg1"/>
                </a:solidFill>
              </a:rPr>
              <a:t>, 			</a:t>
            </a:r>
            <a:r>
              <a:rPr lang="it-IT" sz="1400" dirty="0" err="1">
                <a:solidFill>
                  <a:schemeClr val="bg1"/>
                </a:solidFill>
              </a:rPr>
              <a:t>cancel</a:t>
            </a:r>
            <a:r>
              <a:rPr lang="it-IT" sz="1400" dirty="0">
                <a:solidFill>
                  <a:schemeClr val="bg1"/>
                </a:solidFill>
              </a:rPr>
              <a:t> the call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3369A0B-021C-62C2-255F-46BF2F3C9A9B}"/>
              </a:ext>
            </a:extLst>
          </p:cNvPr>
          <p:cNvSpPr txBox="1"/>
          <p:nvPr/>
        </p:nvSpPr>
        <p:spPr>
          <a:xfrm>
            <a:off x="9382045" y="1699338"/>
            <a:ext cx="1059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Take action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CCD303A-1D61-C966-56EE-6A7C7D811BEE}"/>
              </a:ext>
            </a:extLst>
          </p:cNvPr>
          <p:cNvSpPr txBox="1"/>
          <p:nvPr/>
        </p:nvSpPr>
        <p:spPr>
          <a:xfrm>
            <a:off x="6050740" y="186394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If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DCD22AE-16FB-4FC6-6B76-332A13B2D33A}"/>
              </a:ext>
            </a:extLst>
          </p:cNvPr>
          <p:cNvSpPr txBox="1"/>
          <p:nvPr/>
        </p:nvSpPr>
        <p:spPr>
          <a:xfrm>
            <a:off x="3624462" y="64495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321A157-CD7F-618F-919A-FC81FB357481}"/>
              </a:ext>
            </a:extLst>
          </p:cNvPr>
          <p:cNvSpPr txBox="1"/>
          <p:nvPr/>
        </p:nvSpPr>
        <p:spPr>
          <a:xfrm>
            <a:off x="4734321" y="644041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073E785-9471-BF41-C73A-59CFD6F50D00}"/>
              </a:ext>
            </a:extLst>
          </p:cNvPr>
          <p:cNvSpPr txBox="1"/>
          <p:nvPr/>
        </p:nvSpPr>
        <p:spPr>
          <a:xfrm>
            <a:off x="6077811" y="64090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DF5AD60-7CA4-A08D-24C2-E9B7EE317415}"/>
              </a:ext>
            </a:extLst>
          </p:cNvPr>
          <p:cNvSpPr txBox="1"/>
          <p:nvPr/>
        </p:nvSpPr>
        <p:spPr>
          <a:xfrm>
            <a:off x="609641" y="518405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7E4CD45F-A5C4-3541-840C-AC3FBA5D780A}"/>
              </a:ext>
            </a:extLst>
          </p:cNvPr>
          <p:cNvSpPr txBox="1"/>
          <p:nvPr/>
        </p:nvSpPr>
        <p:spPr>
          <a:xfrm>
            <a:off x="4069083" y="3830798"/>
            <a:ext cx="555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0BB6107-64DF-D496-F861-378356B1D678}"/>
              </a:ext>
            </a:extLst>
          </p:cNvPr>
          <p:cNvSpPr txBox="1"/>
          <p:nvPr/>
        </p:nvSpPr>
        <p:spPr>
          <a:xfrm>
            <a:off x="4874833" y="3833722"/>
            <a:ext cx="555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E3468F7-5FAE-F1BD-8E76-331515F5328C}"/>
              </a:ext>
            </a:extLst>
          </p:cNvPr>
          <p:cNvSpPr txBox="1"/>
          <p:nvPr/>
        </p:nvSpPr>
        <p:spPr>
          <a:xfrm>
            <a:off x="5764428" y="3833723"/>
            <a:ext cx="555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1240F185-7B9B-C36B-6AFA-0CF10F637040}"/>
              </a:ext>
            </a:extLst>
          </p:cNvPr>
          <p:cNvSpPr txBox="1"/>
          <p:nvPr/>
        </p:nvSpPr>
        <p:spPr>
          <a:xfrm>
            <a:off x="7430919" y="5786099"/>
            <a:ext cx="2608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1’s </a:t>
            </a:r>
            <a:r>
              <a:rPr lang="it-IT" b="1" dirty="0" err="1">
                <a:solidFill>
                  <a:schemeClr val="bg1"/>
                </a:solidFill>
              </a:rPr>
              <a:t>Neighborhood</a:t>
            </a:r>
            <a:r>
              <a:rPr lang="it-IT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(range of 10 km from 1):</a:t>
            </a:r>
          </a:p>
        </p:txBody>
      </p:sp>
      <p:pic>
        <p:nvPicPr>
          <p:cNvPr id="51" name="Picture 2" descr="Arduino (hardware) - Wikipedia">
            <a:extLst>
              <a:ext uri="{FF2B5EF4-FFF2-40B4-BE49-F238E27FC236}">
                <a16:creationId xmlns:a16="http://schemas.microsoft.com/office/drawing/2014/main" id="{7CB5C7BB-7957-1E91-4C6A-4FEE0F5F6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05" y="5786099"/>
            <a:ext cx="816804" cy="6229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Arduino (hardware) - Wikipedia">
            <a:extLst>
              <a:ext uri="{FF2B5EF4-FFF2-40B4-BE49-F238E27FC236}">
                <a16:creationId xmlns:a16="http://schemas.microsoft.com/office/drawing/2014/main" id="{72AAFD73-A006-EA4B-FDE4-6C9E1AFFC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727" y="5766975"/>
            <a:ext cx="816804" cy="6229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sellaDiTesto 74">
                <a:extLst>
                  <a:ext uri="{FF2B5EF4-FFF2-40B4-BE49-F238E27FC236}">
                    <a16:creationId xmlns:a16="http://schemas.microsoft.com/office/drawing/2014/main" id="{1E36AF17-ABEF-307E-FC04-6177E1E0F73D}"/>
                  </a:ext>
                </a:extLst>
              </p:cNvPr>
              <p:cNvSpPr txBox="1"/>
              <p:nvPr/>
            </p:nvSpPr>
            <p:spPr>
              <a:xfrm>
                <a:off x="6865825" y="3017297"/>
                <a:ext cx="2204130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𝑆𝑒𝑛𝑠𝑜𝑟</m:t>
                      </m:r>
                      <m:r>
                        <a:rPr lang="it-IT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it-IT" sz="1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1400" dirty="0">
                          <a:solidFill>
                            <a:schemeClr val="bg1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it-IT" sz="1400" dirty="0">
                          <a:solidFill>
                            <a:schemeClr val="bg1"/>
                          </a:solidFill>
                        </a:rPr>
                        <m:t> = </m:t>
                      </m:r>
                      <m:r>
                        <m:rPr>
                          <m:nor/>
                        </m:rPr>
                        <a:rPr lang="it-IT" sz="1400" dirty="0" err="1">
                          <a:solidFill>
                            <a:schemeClr val="bg1"/>
                          </a:solidFill>
                        </a:rPr>
                        <m:t>number</m:t>
                      </m:r>
                      <m:r>
                        <m:rPr>
                          <m:nor/>
                        </m:rPr>
                        <a:rPr lang="it-IT" sz="1400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it-IT" sz="1400" dirty="0">
                          <a:solidFill>
                            <a:schemeClr val="bg1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it-IT" sz="1400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it-IT" sz="1400" dirty="0" err="1">
                          <a:solidFill>
                            <a:schemeClr val="bg1"/>
                          </a:solidFill>
                        </a:rPr>
                        <m:t>neighbor</m:t>
                      </m:r>
                      <m:r>
                        <m:rPr>
                          <m:nor/>
                        </m:rPr>
                        <a:rPr lang="it-IT" sz="1400" b="0" i="0" dirty="0" smtClean="0">
                          <a:solidFill>
                            <a:schemeClr val="bg1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it-IT" sz="1400" dirty="0">
                          <a:solidFill>
                            <a:schemeClr val="bg1"/>
                          </a:solidFill>
                        </a:rPr>
                        <m:t> + 1</m:t>
                      </m:r>
                    </m:oMath>
                  </m:oMathPara>
                </a14:m>
                <a:endParaRPr lang="it-IT" sz="1400" dirty="0">
                  <a:solidFill>
                    <a:schemeClr val="bg1"/>
                  </a:solidFill>
                </a:endParaRPr>
              </a:p>
              <a:p>
                <a:endParaRPr lang="it-IT" sz="1400" dirty="0">
                  <a:solidFill>
                    <a:schemeClr val="bg1"/>
                  </a:solidFill>
                </a:endParaRPr>
              </a:p>
              <a:p>
                <a:endParaRPr lang="it-IT" sz="1400" dirty="0">
                  <a:solidFill>
                    <a:schemeClr val="bg1"/>
                  </a:solidFill>
                </a:endParaRPr>
              </a:p>
              <a:p>
                <a:endParaRPr lang="it-IT" sz="1400" dirty="0">
                  <a:solidFill>
                    <a:schemeClr val="bg1"/>
                  </a:solidFill>
                </a:endParaRPr>
              </a:p>
              <a:p>
                <a:endParaRPr lang="it-IT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CasellaDiTesto 74">
                <a:extLst>
                  <a:ext uri="{FF2B5EF4-FFF2-40B4-BE49-F238E27FC236}">
                    <a16:creationId xmlns:a16="http://schemas.microsoft.com/office/drawing/2014/main" id="{1E36AF17-ABEF-307E-FC04-6177E1E0F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825" y="3017297"/>
                <a:ext cx="2204130" cy="1292662"/>
              </a:xfrm>
              <a:prstGeom prst="rect">
                <a:avLst/>
              </a:prstGeom>
              <a:blipFill>
                <a:blip r:embed="rId9"/>
                <a:stretch>
                  <a:fillRect l="-2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934A87-2B58-23C0-67A8-E24E1AD1D0F2}"/>
              </a:ext>
            </a:extLst>
          </p:cNvPr>
          <p:cNvSpPr txBox="1"/>
          <p:nvPr/>
        </p:nvSpPr>
        <p:spPr>
          <a:xfrm>
            <a:off x="6779923" y="5418362"/>
            <a:ext cx="7393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6411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428" y="3992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37;p6">
            <a:extLst>
              <a:ext uri="{FF2B5EF4-FFF2-40B4-BE49-F238E27FC236}">
                <a16:creationId xmlns:a16="http://schemas.microsoft.com/office/drawing/2014/main" id="{F243A907-D388-68BF-FD08-CC87ECEF6A91}"/>
              </a:ext>
            </a:extLst>
          </p:cNvPr>
          <p:cNvGrpSpPr/>
          <p:nvPr/>
        </p:nvGrpSpPr>
        <p:grpSpPr>
          <a:xfrm>
            <a:off x="4424854" y="2"/>
            <a:ext cx="7766717" cy="4855778"/>
            <a:chOff x="4188354" y="376951"/>
            <a:chExt cx="15915745" cy="10350365"/>
          </a:xfrm>
        </p:grpSpPr>
        <p:pic>
          <p:nvPicPr>
            <p:cNvPr id="13" name="Google Shape;138;p6">
              <a:extLst>
                <a:ext uri="{FF2B5EF4-FFF2-40B4-BE49-F238E27FC236}">
                  <a16:creationId xmlns:a16="http://schemas.microsoft.com/office/drawing/2014/main" id="{4D6542A0-9638-D874-A67E-32F4C8DC60A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39;p6">
              <a:extLst>
                <a:ext uri="{FF2B5EF4-FFF2-40B4-BE49-F238E27FC236}">
                  <a16:creationId xmlns:a16="http://schemas.microsoft.com/office/drawing/2014/main" id="{BB7DE7A5-8B71-BDED-E9F3-14809DB2D7C1}"/>
                </a:ext>
              </a:extLst>
            </p:cNvPr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8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AI Predictions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" y="4495818"/>
            <a:ext cx="4304403" cy="2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pic>
        <p:nvPicPr>
          <p:cNvPr id="20" name="Picture 4" descr="Scaling Time Series Forecasting with Facebook Prophet and SAS Viya | Sahbi  Chaieb">
            <a:extLst>
              <a:ext uri="{FF2B5EF4-FFF2-40B4-BE49-F238E27FC236}">
                <a16:creationId xmlns:a16="http://schemas.microsoft.com/office/drawing/2014/main" id="{E808AB47-9378-668B-8E39-2162A0C6F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7766" r="12799" b="13307"/>
          <a:stretch/>
        </p:blipFill>
        <p:spPr bwMode="auto">
          <a:xfrm>
            <a:off x="7484361" y="603373"/>
            <a:ext cx="2896101" cy="9107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uppo 54">
            <a:extLst>
              <a:ext uri="{FF2B5EF4-FFF2-40B4-BE49-F238E27FC236}">
                <a16:creationId xmlns:a16="http://schemas.microsoft.com/office/drawing/2014/main" id="{E80D7FF1-F55C-A2B7-5ACE-9C60FD5BE12B}"/>
              </a:ext>
            </a:extLst>
          </p:cNvPr>
          <p:cNvGrpSpPr/>
          <p:nvPr/>
        </p:nvGrpSpPr>
        <p:grpSpPr>
          <a:xfrm>
            <a:off x="1267676" y="2183151"/>
            <a:ext cx="9656647" cy="4386701"/>
            <a:chOff x="1267676" y="2183151"/>
            <a:chExt cx="9656647" cy="4386701"/>
          </a:xfrm>
        </p:grpSpPr>
        <p:sp>
          <p:nvSpPr>
            <p:cNvPr id="56" name="Figura a mano libera: forma 55">
              <a:extLst>
                <a:ext uri="{FF2B5EF4-FFF2-40B4-BE49-F238E27FC236}">
                  <a16:creationId xmlns:a16="http://schemas.microsoft.com/office/drawing/2014/main" id="{81AD5226-991E-D74C-105F-CE953792732A}"/>
                </a:ext>
              </a:extLst>
            </p:cNvPr>
            <p:cNvSpPr/>
            <p:nvPr/>
          </p:nvSpPr>
          <p:spPr>
            <a:xfrm>
              <a:off x="1267676" y="2183151"/>
              <a:ext cx="3065602" cy="4386701"/>
            </a:xfrm>
            <a:custGeom>
              <a:avLst/>
              <a:gdLst>
                <a:gd name="connsiteX0" fmla="*/ 0 w 3065602"/>
                <a:gd name="connsiteY0" fmla="*/ 306560 h 4386701"/>
                <a:gd name="connsiteX1" fmla="*/ 306560 w 3065602"/>
                <a:gd name="connsiteY1" fmla="*/ 0 h 4386701"/>
                <a:gd name="connsiteX2" fmla="*/ 2759042 w 3065602"/>
                <a:gd name="connsiteY2" fmla="*/ 0 h 4386701"/>
                <a:gd name="connsiteX3" fmla="*/ 3065602 w 3065602"/>
                <a:gd name="connsiteY3" fmla="*/ 306560 h 4386701"/>
                <a:gd name="connsiteX4" fmla="*/ 3065602 w 3065602"/>
                <a:gd name="connsiteY4" fmla="*/ 4080141 h 4386701"/>
                <a:gd name="connsiteX5" fmla="*/ 2759042 w 3065602"/>
                <a:gd name="connsiteY5" fmla="*/ 4386701 h 4386701"/>
                <a:gd name="connsiteX6" fmla="*/ 306560 w 3065602"/>
                <a:gd name="connsiteY6" fmla="*/ 4386701 h 4386701"/>
                <a:gd name="connsiteX7" fmla="*/ 0 w 3065602"/>
                <a:gd name="connsiteY7" fmla="*/ 4080141 h 4386701"/>
                <a:gd name="connsiteX8" fmla="*/ 0 w 3065602"/>
                <a:gd name="connsiteY8" fmla="*/ 306560 h 438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5602" h="4386701">
                  <a:moveTo>
                    <a:pt x="0" y="306560"/>
                  </a:moveTo>
                  <a:cubicBezTo>
                    <a:pt x="0" y="137252"/>
                    <a:pt x="137252" y="0"/>
                    <a:pt x="306560" y="0"/>
                  </a:cubicBezTo>
                  <a:lnTo>
                    <a:pt x="2759042" y="0"/>
                  </a:lnTo>
                  <a:cubicBezTo>
                    <a:pt x="2928350" y="0"/>
                    <a:pt x="3065602" y="137252"/>
                    <a:pt x="3065602" y="306560"/>
                  </a:cubicBezTo>
                  <a:lnTo>
                    <a:pt x="3065602" y="4080141"/>
                  </a:lnTo>
                  <a:cubicBezTo>
                    <a:pt x="3065602" y="4249449"/>
                    <a:pt x="2928350" y="4386701"/>
                    <a:pt x="2759042" y="4386701"/>
                  </a:cubicBezTo>
                  <a:lnTo>
                    <a:pt x="306560" y="4386701"/>
                  </a:lnTo>
                  <a:cubicBezTo>
                    <a:pt x="137252" y="4386701"/>
                    <a:pt x="0" y="4249449"/>
                    <a:pt x="0" y="4080141"/>
                  </a:cubicBezTo>
                  <a:lnTo>
                    <a:pt x="0" y="306560"/>
                  </a:lnTo>
                  <a:close/>
                </a:path>
              </a:pathLst>
            </a:custGeom>
            <a:solidFill>
              <a:srgbClr val="CCD2D8">
                <a:alpha val="85098"/>
              </a:srgb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920" tIns="121920" rIns="121920" bIns="3192611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000" kern="1200" dirty="0" err="1"/>
                <a:t>What</a:t>
              </a:r>
              <a:r>
                <a:rPr lang="it-IT" sz="3000" kern="1200" dirty="0"/>
                <a:t> </a:t>
              </a:r>
              <a:r>
                <a:rPr lang="it-IT" sz="3000" kern="1200" dirty="0" err="1"/>
                <a:t>is</a:t>
              </a:r>
              <a:r>
                <a:rPr lang="it-IT" sz="3000" kern="1200" dirty="0"/>
                <a:t> </a:t>
              </a:r>
              <a:r>
                <a:rPr lang="it-IT" sz="3000" kern="1200" dirty="0" err="1"/>
                <a:t>it</a:t>
              </a:r>
              <a:r>
                <a:rPr lang="it-IT" sz="3000" kern="1200" dirty="0"/>
                <a:t>?</a:t>
              </a:r>
            </a:p>
          </p:txBody>
        </p:sp>
        <p:sp>
          <p:nvSpPr>
            <p:cNvPr id="57" name="Figura a mano libera: forma 56">
              <a:extLst>
                <a:ext uri="{FF2B5EF4-FFF2-40B4-BE49-F238E27FC236}">
                  <a16:creationId xmlns:a16="http://schemas.microsoft.com/office/drawing/2014/main" id="{8EAD6E2F-D0BD-F130-C2F1-871E843A4182}"/>
                </a:ext>
              </a:extLst>
            </p:cNvPr>
            <p:cNvSpPr/>
            <p:nvPr/>
          </p:nvSpPr>
          <p:spPr>
            <a:xfrm>
              <a:off x="1412115" y="3240911"/>
              <a:ext cx="2776724" cy="3109583"/>
            </a:xfrm>
            <a:custGeom>
              <a:avLst/>
              <a:gdLst>
                <a:gd name="connsiteX0" fmla="*/ 0 w 2776724"/>
                <a:gd name="connsiteY0" fmla="*/ 277672 h 2851311"/>
                <a:gd name="connsiteX1" fmla="*/ 277672 w 2776724"/>
                <a:gd name="connsiteY1" fmla="*/ 0 h 2851311"/>
                <a:gd name="connsiteX2" fmla="*/ 2499052 w 2776724"/>
                <a:gd name="connsiteY2" fmla="*/ 0 h 2851311"/>
                <a:gd name="connsiteX3" fmla="*/ 2776724 w 2776724"/>
                <a:gd name="connsiteY3" fmla="*/ 277672 h 2851311"/>
                <a:gd name="connsiteX4" fmla="*/ 2776724 w 2776724"/>
                <a:gd name="connsiteY4" fmla="*/ 2573639 h 2851311"/>
                <a:gd name="connsiteX5" fmla="*/ 2499052 w 2776724"/>
                <a:gd name="connsiteY5" fmla="*/ 2851311 h 2851311"/>
                <a:gd name="connsiteX6" fmla="*/ 277672 w 2776724"/>
                <a:gd name="connsiteY6" fmla="*/ 2851311 h 2851311"/>
                <a:gd name="connsiteX7" fmla="*/ 0 w 2776724"/>
                <a:gd name="connsiteY7" fmla="*/ 2573639 h 2851311"/>
                <a:gd name="connsiteX8" fmla="*/ 0 w 2776724"/>
                <a:gd name="connsiteY8" fmla="*/ 277672 h 2851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76724" h="2851311">
                  <a:moveTo>
                    <a:pt x="0" y="277672"/>
                  </a:moveTo>
                  <a:cubicBezTo>
                    <a:pt x="0" y="124318"/>
                    <a:pt x="124318" y="0"/>
                    <a:pt x="277672" y="0"/>
                  </a:cubicBezTo>
                  <a:lnTo>
                    <a:pt x="2499052" y="0"/>
                  </a:lnTo>
                  <a:cubicBezTo>
                    <a:pt x="2652406" y="0"/>
                    <a:pt x="2776724" y="124318"/>
                    <a:pt x="2776724" y="277672"/>
                  </a:cubicBezTo>
                  <a:lnTo>
                    <a:pt x="2776724" y="2573639"/>
                  </a:lnTo>
                  <a:cubicBezTo>
                    <a:pt x="2776724" y="2726993"/>
                    <a:pt x="2652406" y="2851311"/>
                    <a:pt x="2499052" y="2851311"/>
                  </a:cubicBezTo>
                  <a:lnTo>
                    <a:pt x="277672" y="2851311"/>
                  </a:lnTo>
                  <a:cubicBezTo>
                    <a:pt x="124318" y="2851311"/>
                    <a:pt x="0" y="2726993"/>
                    <a:pt x="0" y="2573639"/>
                  </a:cubicBezTo>
                  <a:lnTo>
                    <a:pt x="0" y="27767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6427" tIns="205152" rIns="246427" bIns="205152" numCol="1" spcCol="1270" anchor="ctr" anchorCtr="0">
              <a:noAutofit/>
            </a:bodyPr>
            <a:lstStyle/>
            <a:p>
              <a:pPr marL="457200" lvl="0" indent="-457200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it-IT" sz="2000" dirty="0"/>
                <a:t>Time Series Forecasting tool</a:t>
              </a:r>
            </a:p>
            <a:p>
              <a:pPr marL="457200" lvl="0" indent="-457200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it-IT" sz="2000" dirty="0"/>
                <a:t>Additive Model</a:t>
              </a:r>
            </a:p>
            <a:p>
              <a:pPr marL="457200" lvl="0" indent="-457200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it-IT" sz="2000" dirty="0" err="1"/>
                <a:t>Customizable</a:t>
              </a:r>
              <a:endParaRPr lang="it-IT" sz="2000" dirty="0"/>
            </a:p>
          </p:txBody>
        </p:sp>
        <p:sp>
          <p:nvSpPr>
            <p:cNvPr id="58" name="Figura a mano libera: forma 57">
              <a:extLst>
                <a:ext uri="{FF2B5EF4-FFF2-40B4-BE49-F238E27FC236}">
                  <a16:creationId xmlns:a16="http://schemas.microsoft.com/office/drawing/2014/main" id="{67B18DC5-1096-6F2E-3D9E-0FA0ED00CB17}"/>
                </a:ext>
              </a:extLst>
            </p:cNvPr>
            <p:cNvSpPr/>
            <p:nvPr/>
          </p:nvSpPr>
          <p:spPr>
            <a:xfrm>
              <a:off x="4563198" y="2183151"/>
              <a:ext cx="3065602" cy="4386701"/>
            </a:xfrm>
            <a:custGeom>
              <a:avLst/>
              <a:gdLst>
                <a:gd name="connsiteX0" fmla="*/ 0 w 3065602"/>
                <a:gd name="connsiteY0" fmla="*/ 306560 h 4386701"/>
                <a:gd name="connsiteX1" fmla="*/ 306560 w 3065602"/>
                <a:gd name="connsiteY1" fmla="*/ 0 h 4386701"/>
                <a:gd name="connsiteX2" fmla="*/ 2759042 w 3065602"/>
                <a:gd name="connsiteY2" fmla="*/ 0 h 4386701"/>
                <a:gd name="connsiteX3" fmla="*/ 3065602 w 3065602"/>
                <a:gd name="connsiteY3" fmla="*/ 306560 h 4386701"/>
                <a:gd name="connsiteX4" fmla="*/ 3065602 w 3065602"/>
                <a:gd name="connsiteY4" fmla="*/ 4080141 h 4386701"/>
                <a:gd name="connsiteX5" fmla="*/ 2759042 w 3065602"/>
                <a:gd name="connsiteY5" fmla="*/ 4386701 h 4386701"/>
                <a:gd name="connsiteX6" fmla="*/ 306560 w 3065602"/>
                <a:gd name="connsiteY6" fmla="*/ 4386701 h 4386701"/>
                <a:gd name="connsiteX7" fmla="*/ 0 w 3065602"/>
                <a:gd name="connsiteY7" fmla="*/ 4080141 h 4386701"/>
                <a:gd name="connsiteX8" fmla="*/ 0 w 3065602"/>
                <a:gd name="connsiteY8" fmla="*/ 306560 h 438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5602" h="4386701">
                  <a:moveTo>
                    <a:pt x="0" y="306560"/>
                  </a:moveTo>
                  <a:cubicBezTo>
                    <a:pt x="0" y="137252"/>
                    <a:pt x="137252" y="0"/>
                    <a:pt x="306560" y="0"/>
                  </a:cubicBezTo>
                  <a:lnTo>
                    <a:pt x="2759042" y="0"/>
                  </a:lnTo>
                  <a:cubicBezTo>
                    <a:pt x="2928350" y="0"/>
                    <a:pt x="3065602" y="137252"/>
                    <a:pt x="3065602" y="306560"/>
                  </a:cubicBezTo>
                  <a:lnTo>
                    <a:pt x="3065602" y="4080141"/>
                  </a:lnTo>
                  <a:cubicBezTo>
                    <a:pt x="3065602" y="4249449"/>
                    <a:pt x="2928350" y="4386701"/>
                    <a:pt x="2759042" y="4386701"/>
                  </a:cubicBezTo>
                  <a:lnTo>
                    <a:pt x="306560" y="4386701"/>
                  </a:lnTo>
                  <a:cubicBezTo>
                    <a:pt x="137252" y="4386701"/>
                    <a:pt x="0" y="4249449"/>
                    <a:pt x="0" y="4080141"/>
                  </a:cubicBezTo>
                  <a:lnTo>
                    <a:pt x="0" y="306560"/>
                  </a:lnTo>
                  <a:close/>
                </a:path>
              </a:pathLst>
            </a:custGeom>
            <a:solidFill>
              <a:srgbClr val="CCD2D8">
                <a:alpha val="85098"/>
              </a:srgb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3177371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800" kern="1200" dirty="0"/>
                <a:t>How </a:t>
              </a:r>
              <a:r>
                <a:rPr lang="it-IT" sz="2800" kern="1200" dirty="0" err="1"/>
                <a:t>does</a:t>
              </a:r>
              <a:r>
                <a:rPr lang="it-IT" sz="2800" kern="1200" dirty="0"/>
                <a:t> </a:t>
              </a:r>
              <a:r>
                <a:rPr lang="it-IT" sz="2800" kern="1200" dirty="0" err="1"/>
                <a:t>it</a:t>
              </a:r>
              <a:r>
                <a:rPr lang="it-IT" sz="2800" kern="1200" dirty="0"/>
                <a:t> work?</a:t>
              </a:r>
            </a:p>
          </p:txBody>
        </p:sp>
        <p:sp>
          <p:nvSpPr>
            <p:cNvPr id="60" name="Figura a mano libera: forma 59">
              <a:extLst>
                <a:ext uri="{FF2B5EF4-FFF2-40B4-BE49-F238E27FC236}">
                  <a16:creationId xmlns:a16="http://schemas.microsoft.com/office/drawing/2014/main" id="{B57C3559-2B4C-7759-0430-85517AC2FCFB}"/>
                </a:ext>
              </a:extLst>
            </p:cNvPr>
            <p:cNvSpPr/>
            <p:nvPr/>
          </p:nvSpPr>
          <p:spPr>
            <a:xfrm>
              <a:off x="7858721" y="2183151"/>
              <a:ext cx="3065602" cy="4386701"/>
            </a:xfrm>
            <a:custGeom>
              <a:avLst/>
              <a:gdLst>
                <a:gd name="connsiteX0" fmla="*/ 0 w 3065602"/>
                <a:gd name="connsiteY0" fmla="*/ 306560 h 4386701"/>
                <a:gd name="connsiteX1" fmla="*/ 306560 w 3065602"/>
                <a:gd name="connsiteY1" fmla="*/ 0 h 4386701"/>
                <a:gd name="connsiteX2" fmla="*/ 2759042 w 3065602"/>
                <a:gd name="connsiteY2" fmla="*/ 0 h 4386701"/>
                <a:gd name="connsiteX3" fmla="*/ 3065602 w 3065602"/>
                <a:gd name="connsiteY3" fmla="*/ 306560 h 4386701"/>
                <a:gd name="connsiteX4" fmla="*/ 3065602 w 3065602"/>
                <a:gd name="connsiteY4" fmla="*/ 4080141 h 4386701"/>
                <a:gd name="connsiteX5" fmla="*/ 2759042 w 3065602"/>
                <a:gd name="connsiteY5" fmla="*/ 4386701 h 4386701"/>
                <a:gd name="connsiteX6" fmla="*/ 306560 w 3065602"/>
                <a:gd name="connsiteY6" fmla="*/ 4386701 h 4386701"/>
                <a:gd name="connsiteX7" fmla="*/ 0 w 3065602"/>
                <a:gd name="connsiteY7" fmla="*/ 4080141 h 4386701"/>
                <a:gd name="connsiteX8" fmla="*/ 0 w 3065602"/>
                <a:gd name="connsiteY8" fmla="*/ 306560 h 438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5602" h="4386701">
                  <a:moveTo>
                    <a:pt x="0" y="306560"/>
                  </a:moveTo>
                  <a:cubicBezTo>
                    <a:pt x="0" y="137252"/>
                    <a:pt x="137252" y="0"/>
                    <a:pt x="306560" y="0"/>
                  </a:cubicBezTo>
                  <a:lnTo>
                    <a:pt x="2759042" y="0"/>
                  </a:lnTo>
                  <a:cubicBezTo>
                    <a:pt x="2928350" y="0"/>
                    <a:pt x="3065602" y="137252"/>
                    <a:pt x="3065602" y="306560"/>
                  </a:cubicBezTo>
                  <a:lnTo>
                    <a:pt x="3065602" y="4080141"/>
                  </a:lnTo>
                  <a:cubicBezTo>
                    <a:pt x="3065602" y="4249449"/>
                    <a:pt x="2928350" y="4386701"/>
                    <a:pt x="2759042" y="4386701"/>
                  </a:cubicBezTo>
                  <a:lnTo>
                    <a:pt x="306560" y="4386701"/>
                  </a:lnTo>
                  <a:cubicBezTo>
                    <a:pt x="137252" y="4386701"/>
                    <a:pt x="0" y="4249449"/>
                    <a:pt x="0" y="4080141"/>
                  </a:cubicBezTo>
                  <a:lnTo>
                    <a:pt x="0" y="306560"/>
                  </a:lnTo>
                  <a:close/>
                </a:path>
              </a:pathLst>
            </a:custGeom>
            <a:solidFill>
              <a:srgbClr val="CCD2D8">
                <a:alpha val="85098"/>
              </a:srgb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0" tIns="228600" rIns="228600" bIns="3299291" numCol="1" spcCol="1270" anchor="ctr" anchorCtr="0">
              <a:noAutofit/>
            </a:bodyPr>
            <a:lstStyle/>
            <a:p>
              <a:pPr marL="0" lvl="0" indent="0" algn="ctr" defTabSz="2667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800" dirty="0"/>
                <a:t>How </a:t>
              </a:r>
              <a:r>
                <a:rPr lang="it-IT" sz="2800" dirty="0" err="1"/>
                <a:t>did</a:t>
              </a:r>
              <a:r>
                <a:rPr lang="it-IT" sz="2800" dirty="0"/>
                <a:t> </a:t>
              </a:r>
              <a:r>
                <a:rPr lang="it-IT" sz="2800" dirty="0" err="1"/>
                <a:t>we</a:t>
              </a:r>
              <a:r>
                <a:rPr lang="it-IT" sz="2800" dirty="0"/>
                <a:t> use </a:t>
              </a:r>
              <a:r>
                <a:rPr lang="it-IT" sz="2800" dirty="0" err="1"/>
                <a:t>it</a:t>
              </a:r>
              <a:r>
                <a:rPr lang="it-IT" sz="2800" dirty="0"/>
                <a:t>?</a:t>
              </a:r>
              <a:endParaRPr lang="it-IT" sz="2800" kern="1200" dirty="0"/>
            </a:p>
          </p:txBody>
        </p:sp>
      </p:grpSp>
      <p:sp>
        <p:nvSpPr>
          <p:cNvPr id="62" name="Figura a mano libera: forma 61">
            <a:extLst>
              <a:ext uri="{FF2B5EF4-FFF2-40B4-BE49-F238E27FC236}">
                <a16:creationId xmlns:a16="http://schemas.microsoft.com/office/drawing/2014/main" id="{8D9DC2BE-F210-521F-B7C8-02DCE0342F6A}"/>
              </a:ext>
            </a:extLst>
          </p:cNvPr>
          <p:cNvSpPr/>
          <p:nvPr/>
        </p:nvSpPr>
        <p:spPr>
          <a:xfrm>
            <a:off x="4707637" y="3240910"/>
            <a:ext cx="2776724" cy="3109583"/>
          </a:xfrm>
          <a:custGeom>
            <a:avLst/>
            <a:gdLst>
              <a:gd name="connsiteX0" fmla="*/ 0 w 2776724"/>
              <a:gd name="connsiteY0" fmla="*/ 277672 h 2851311"/>
              <a:gd name="connsiteX1" fmla="*/ 277672 w 2776724"/>
              <a:gd name="connsiteY1" fmla="*/ 0 h 2851311"/>
              <a:gd name="connsiteX2" fmla="*/ 2499052 w 2776724"/>
              <a:gd name="connsiteY2" fmla="*/ 0 h 2851311"/>
              <a:gd name="connsiteX3" fmla="*/ 2776724 w 2776724"/>
              <a:gd name="connsiteY3" fmla="*/ 277672 h 2851311"/>
              <a:gd name="connsiteX4" fmla="*/ 2776724 w 2776724"/>
              <a:gd name="connsiteY4" fmla="*/ 2573639 h 2851311"/>
              <a:gd name="connsiteX5" fmla="*/ 2499052 w 2776724"/>
              <a:gd name="connsiteY5" fmla="*/ 2851311 h 2851311"/>
              <a:gd name="connsiteX6" fmla="*/ 277672 w 2776724"/>
              <a:gd name="connsiteY6" fmla="*/ 2851311 h 2851311"/>
              <a:gd name="connsiteX7" fmla="*/ 0 w 2776724"/>
              <a:gd name="connsiteY7" fmla="*/ 2573639 h 2851311"/>
              <a:gd name="connsiteX8" fmla="*/ 0 w 2776724"/>
              <a:gd name="connsiteY8" fmla="*/ 277672 h 2851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6724" h="2851311">
                <a:moveTo>
                  <a:pt x="0" y="277672"/>
                </a:moveTo>
                <a:cubicBezTo>
                  <a:pt x="0" y="124318"/>
                  <a:pt x="124318" y="0"/>
                  <a:pt x="277672" y="0"/>
                </a:cubicBezTo>
                <a:lnTo>
                  <a:pt x="2499052" y="0"/>
                </a:lnTo>
                <a:cubicBezTo>
                  <a:pt x="2652406" y="0"/>
                  <a:pt x="2776724" y="124318"/>
                  <a:pt x="2776724" y="277672"/>
                </a:cubicBezTo>
                <a:lnTo>
                  <a:pt x="2776724" y="2573639"/>
                </a:lnTo>
                <a:cubicBezTo>
                  <a:pt x="2776724" y="2726993"/>
                  <a:pt x="2652406" y="2851311"/>
                  <a:pt x="2499052" y="2851311"/>
                </a:cubicBezTo>
                <a:lnTo>
                  <a:pt x="277672" y="2851311"/>
                </a:lnTo>
                <a:cubicBezTo>
                  <a:pt x="124318" y="2851311"/>
                  <a:pt x="0" y="2726993"/>
                  <a:pt x="0" y="2573639"/>
                </a:cubicBezTo>
                <a:lnTo>
                  <a:pt x="0" y="2776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427" tIns="205152" rIns="246427" bIns="205152" numCol="1" spcCol="1270" anchor="ctr" anchorCtr="0">
            <a:no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>
                <a:solidFill>
                  <a:schemeClr val="lt1"/>
                </a:solidFill>
              </a:rPr>
              <a:t>Exploratory Analysis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solidFill>
                  <a:schemeClr val="lt1"/>
                </a:solidFill>
              </a:rPr>
              <a:t>Additive Modeling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solidFill>
                  <a:schemeClr val="lt1"/>
                </a:solidFill>
              </a:rPr>
              <a:t>Parameter Estimation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solidFill>
                  <a:schemeClr val="lt1"/>
                </a:solidFill>
              </a:rPr>
              <a:t>Customization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solidFill>
                  <a:schemeClr val="lt1"/>
                </a:solidFill>
              </a:rPr>
              <a:t>Forecasting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solidFill>
                  <a:schemeClr val="lt1"/>
                </a:solidFill>
              </a:rPr>
              <a:t>Evaluation</a:t>
            </a:r>
          </a:p>
          <a:p>
            <a:endParaRPr lang="it-IT" dirty="0"/>
          </a:p>
        </p:txBody>
      </p:sp>
      <p:sp>
        <p:nvSpPr>
          <p:cNvPr id="63" name="Figura a mano libera: forma 62">
            <a:extLst>
              <a:ext uri="{FF2B5EF4-FFF2-40B4-BE49-F238E27FC236}">
                <a16:creationId xmlns:a16="http://schemas.microsoft.com/office/drawing/2014/main" id="{908557F3-FEEA-40E5-4EF4-7A4548456780}"/>
              </a:ext>
            </a:extLst>
          </p:cNvPr>
          <p:cNvSpPr/>
          <p:nvPr/>
        </p:nvSpPr>
        <p:spPr>
          <a:xfrm>
            <a:off x="8026486" y="3232229"/>
            <a:ext cx="2776724" cy="3109583"/>
          </a:xfrm>
          <a:custGeom>
            <a:avLst/>
            <a:gdLst>
              <a:gd name="connsiteX0" fmla="*/ 0 w 2776724"/>
              <a:gd name="connsiteY0" fmla="*/ 277672 h 2851311"/>
              <a:gd name="connsiteX1" fmla="*/ 277672 w 2776724"/>
              <a:gd name="connsiteY1" fmla="*/ 0 h 2851311"/>
              <a:gd name="connsiteX2" fmla="*/ 2499052 w 2776724"/>
              <a:gd name="connsiteY2" fmla="*/ 0 h 2851311"/>
              <a:gd name="connsiteX3" fmla="*/ 2776724 w 2776724"/>
              <a:gd name="connsiteY3" fmla="*/ 277672 h 2851311"/>
              <a:gd name="connsiteX4" fmla="*/ 2776724 w 2776724"/>
              <a:gd name="connsiteY4" fmla="*/ 2573639 h 2851311"/>
              <a:gd name="connsiteX5" fmla="*/ 2499052 w 2776724"/>
              <a:gd name="connsiteY5" fmla="*/ 2851311 h 2851311"/>
              <a:gd name="connsiteX6" fmla="*/ 277672 w 2776724"/>
              <a:gd name="connsiteY6" fmla="*/ 2851311 h 2851311"/>
              <a:gd name="connsiteX7" fmla="*/ 0 w 2776724"/>
              <a:gd name="connsiteY7" fmla="*/ 2573639 h 2851311"/>
              <a:gd name="connsiteX8" fmla="*/ 0 w 2776724"/>
              <a:gd name="connsiteY8" fmla="*/ 277672 h 2851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6724" h="2851311">
                <a:moveTo>
                  <a:pt x="0" y="277672"/>
                </a:moveTo>
                <a:cubicBezTo>
                  <a:pt x="0" y="124318"/>
                  <a:pt x="124318" y="0"/>
                  <a:pt x="277672" y="0"/>
                </a:cubicBezTo>
                <a:lnTo>
                  <a:pt x="2499052" y="0"/>
                </a:lnTo>
                <a:cubicBezTo>
                  <a:pt x="2652406" y="0"/>
                  <a:pt x="2776724" y="124318"/>
                  <a:pt x="2776724" y="277672"/>
                </a:cubicBezTo>
                <a:lnTo>
                  <a:pt x="2776724" y="2573639"/>
                </a:lnTo>
                <a:cubicBezTo>
                  <a:pt x="2776724" y="2726993"/>
                  <a:pt x="2652406" y="2851311"/>
                  <a:pt x="2499052" y="2851311"/>
                </a:cubicBezTo>
                <a:lnTo>
                  <a:pt x="277672" y="2851311"/>
                </a:lnTo>
                <a:cubicBezTo>
                  <a:pt x="124318" y="2851311"/>
                  <a:pt x="0" y="2726993"/>
                  <a:pt x="0" y="2573639"/>
                </a:cubicBezTo>
                <a:lnTo>
                  <a:pt x="0" y="2776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427" tIns="205152" rIns="246427" bIns="205152" numCol="1" spcCol="1270" anchor="ctr" anchorCtr="0">
            <a:noAutofit/>
          </a:bodyPr>
          <a:lstStyle/>
          <a:p>
            <a:pPr marL="285750" lvl="0" indent="-285750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it-IT" dirty="0"/>
              <a:t>Data </a:t>
            </a:r>
            <a:r>
              <a:rPr lang="it-IT" dirty="0" err="1"/>
              <a:t>Preparation</a:t>
            </a:r>
            <a:endParaRPr lang="it-IT" dirty="0"/>
          </a:p>
          <a:p>
            <a:pPr marL="285750" lvl="0" indent="-285750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dirty="0"/>
              <a:t>Creating and Training Prophet Models</a:t>
            </a:r>
          </a:p>
          <a:p>
            <a:pPr marL="285750" lvl="0" indent="-285750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it-IT" dirty="0"/>
              <a:t>Forecasting</a:t>
            </a:r>
          </a:p>
          <a:p>
            <a:pPr marL="285750" lvl="0" indent="-285750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it-IT" dirty="0" err="1"/>
              <a:t>Prediction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66024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428" y="3992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37;p6">
            <a:extLst>
              <a:ext uri="{FF2B5EF4-FFF2-40B4-BE49-F238E27FC236}">
                <a16:creationId xmlns:a16="http://schemas.microsoft.com/office/drawing/2014/main" id="{F243A907-D388-68BF-FD08-CC87ECEF6A91}"/>
              </a:ext>
            </a:extLst>
          </p:cNvPr>
          <p:cNvGrpSpPr/>
          <p:nvPr/>
        </p:nvGrpSpPr>
        <p:grpSpPr>
          <a:xfrm>
            <a:off x="4424854" y="2"/>
            <a:ext cx="7766717" cy="4855778"/>
            <a:chOff x="4188354" y="376951"/>
            <a:chExt cx="15915745" cy="10350365"/>
          </a:xfrm>
        </p:grpSpPr>
        <p:pic>
          <p:nvPicPr>
            <p:cNvPr id="13" name="Google Shape;138;p6">
              <a:extLst>
                <a:ext uri="{FF2B5EF4-FFF2-40B4-BE49-F238E27FC236}">
                  <a16:creationId xmlns:a16="http://schemas.microsoft.com/office/drawing/2014/main" id="{4D6542A0-9638-D874-A67E-32F4C8DC60A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39;p6">
              <a:extLst>
                <a:ext uri="{FF2B5EF4-FFF2-40B4-BE49-F238E27FC236}">
                  <a16:creationId xmlns:a16="http://schemas.microsoft.com/office/drawing/2014/main" id="{BB7DE7A5-8B71-BDED-E9F3-14809DB2D7C1}"/>
                </a:ext>
              </a:extLst>
            </p:cNvPr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8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1440503" y="3176613"/>
            <a:ext cx="13248616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Thanks for your attention!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" y="4495818"/>
            <a:ext cx="4304403" cy="2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1335244" y="2480338"/>
            <a:ext cx="2682671" cy="21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5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428" y="3992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Why </a:t>
            </a:r>
            <a:r>
              <a:rPr lang="en-US" sz="4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AutoGuardian</a:t>
            </a: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?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26681D7-C9FA-4F65-B995-516F73106FA7}"/>
              </a:ext>
            </a:extLst>
          </p:cNvPr>
          <p:cNvSpPr txBox="1"/>
          <p:nvPr/>
        </p:nvSpPr>
        <p:spPr>
          <a:xfrm>
            <a:off x="204534" y="1997839"/>
            <a:ext cx="64295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remote or less-traveled areas, accidents can go unnoticed for extended periods, leading to delayed response times and increased risks.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AutoGuardian</a:t>
            </a:r>
            <a:r>
              <a:rPr lang="en-US" dirty="0">
                <a:solidFill>
                  <a:schemeClr val="bg1"/>
                </a:solidFill>
              </a:rPr>
              <a:t> provides </a:t>
            </a:r>
            <a:r>
              <a:rPr lang="en-US" dirty="0">
                <a:solidFill>
                  <a:srgbClr val="FF0000"/>
                </a:solidFill>
              </a:rPr>
              <a:t>real-time incident detection </a:t>
            </a:r>
            <a:r>
              <a:rPr lang="en-US" dirty="0">
                <a:solidFill>
                  <a:schemeClr val="bg1"/>
                </a:solidFill>
              </a:rPr>
              <a:t>and monitoring, ensuring that help arrives swiftly when needed,</a:t>
            </a:r>
          </a:p>
          <a:p>
            <a:r>
              <a:rPr lang="en-US" dirty="0">
                <a:solidFill>
                  <a:schemeClr val="bg1"/>
                </a:solidFill>
              </a:rPr>
              <a:t>      even in less-populated areas.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With </a:t>
            </a:r>
            <a:r>
              <a:rPr lang="en-US" dirty="0" err="1">
                <a:solidFill>
                  <a:schemeClr val="bg1"/>
                </a:solidFill>
              </a:rPr>
              <a:t>AutoGuardian</a:t>
            </a:r>
            <a:r>
              <a:rPr lang="en-US" dirty="0">
                <a:solidFill>
                  <a:schemeClr val="bg1"/>
                </a:solidFill>
              </a:rPr>
              <a:t>, you can drive with confidence,</a:t>
            </a:r>
          </a:p>
          <a:p>
            <a:r>
              <a:rPr lang="en-US" dirty="0">
                <a:solidFill>
                  <a:schemeClr val="bg1"/>
                </a:solidFill>
              </a:rPr>
              <a:t>      knowing that </a:t>
            </a:r>
            <a:r>
              <a:rPr lang="en-US" u="sng" dirty="0">
                <a:solidFill>
                  <a:schemeClr val="bg1"/>
                </a:solidFill>
              </a:rPr>
              <a:t>you're never alone on the road</a:t>
            </a:r>
            <a:r>
              <a:rPr lang="en-US" dirty="0">
                <a:solidFill>
                  <a:schemeClr val="bg1"/>
                </a:solidFill>
              </a:rPr>
              <a:t>."</a:t>
            </a:r>
            <a:endParaRPr lang="it-IT" dirty="0">
              <a:solidFill>
                <a:schemeClr val="bg1"/>
              </a:solidFill>
            </a:endParaRPr>
          </a:p>
        </p:txBody>
      </p:sp>
      <p:grpSp>
        <p:nvGrpSpPr>
          <p:cNvPr id="3" name="Google Shape;137;p6">
            <a:extLst>
              <a:ext uri="{FF2B5EF4-FFF2-40B4-BE49-F238E27FC236}">
                <a16:creationId xmlns:a16="http://schemas.microsoft.com/office/drawing/2014/main" id="{E9022BA3-D1B6-673D-9414-B776102DB204}"/>
              </a:ext>
            </a:extLst>
          </p:cNvPr>
          <p:cNvGrpSpPr/>
          <p:nvPr/>
        </p:nvGrpSpPr>
        <p:grpSpPr>
          <a:xfrm>
            <a:off x="4424854" y="2"/>
            <a:ext cx="7766717" cy="4855778"/>
            <a:chOff x="4188354" y="376951"/>
            <a:chExt cx="15915745" cy="10350365"/>
          </a:xfrm>
        </p:grpSpPr>
        <p:pic>
          <p:nvPicPr>
            <p:cNvPr id="6" name="Google Shape;138;p6">
              <a:extLst>
                <a:ext uri="{FF2B5EF4-FFF2-40B4-BE49-F238E27FC236}">
                  <a16:creationId xmlns:a16="http://schemas.microsoft.com/office/drawing/2014/main" id="{B40736F3-EAFB-F435-A28C-AC64B02526B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39;p6">
              <a:extLst>
                <a:ext uri="{FF2B5EF4-FFF2-40B4-BE49-F238E27FC236}">
                  <a16:creationId xmlns:a16="http://schemas.microsoft.com/office/drawing/2014/main" id="{1FD71C52-FEA1-75DE-03DE-9E94D3A4423C}"/>
                </a:ext>
              </a:extLst>
            </p:cNvPr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8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" name="Immagine 13" descr="Immagine che contiene aria aperta, erba, cielo, Argine&#10;&#10;Descrizione generata automaticamente">
            <a:extLst>
              <a:ext uri="{FF2B5EF4-FFF2-40B4-BE49-F238E27FC236}">
                <a16:creationId xmlns:a16="http://schemas.microsoft.com/office/drawing/2014/main" id="{29B17CC5-7FD3-3122-350A-664FA808475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323" y="561956"/>
            <a:ext cx="3841317" cy="27742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4" name="Picture 6" descr="Auto ribaltata e abbandonata da due giorni - IVG.it">
            <a:extLst>
              <a:ext uri="{FF2B5EF4-FFF2-40B4-BE49-F238E27FC236}">
                <a16:creationId xmlns:a16="http://schemas.microsoft.com/office/drawing/2014/main" id="{C2EA64A2-253C-8B79-D593-CDEADCDB1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323" y="3621972"/>
            <a:ext cx="3841317" cy="28809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828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428" y="3992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Features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" y="3181126"/>
            <a:ext cx="7663550" cy="3676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123DE9B-15F3-6E70-FB7C-5E1983630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203" y="2743335"/>
            <a:ext cx="3589692" cy="2442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8" name="Picture 10" descr="Sensor Technology | onsemi">
            <a:extLst>
              <a:ext uri="{FF2B5EF4-FFF2-40B4-BE49-F238E27FC236}">
                <a16:creationId xmlns:a16="http://schemas.microsoft.com/office/drawing/2014/main" id="{8ED59B78-AED8-561D-C04B-F2C338F9C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25" y="2743336"/>
            <a:ext cx="2442218" cy="2442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60" name="Picture 12" descr="Roads to be Safer if Vehicles Communicate to Each Other? | Car Dealer  Tracker: Car Dealers Review &amp; Rating site | Share your Experiences here">
            <a:extLst>
              <a:ext uri="{FF2B5EF4-FFF2-40B4-BE49-F238E27FC236}">
                <a16:creationId xmlns:a16="http://schemas.microsoft.com/office/drawing/2014/main" id="{B573C13A-9006-DC00-8F76-4A50961ED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0" r="14799"/>
          <a:stretch/>
        </p:blipFill>
        <p:spPr bwMode="auto">
          <a:xfrm>
            <a:off x="8481847" y="2743335"/>
            <a:ext cx="3353127" cy="2442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7463A73-7E47-1624-2336-47D3BC0D2C8B}"/>
              </a:ext>
            </a:extLst>
          </p:cNvPr>
          <p:cNvSpPr txBox="1"/>
          <p:nvPr/>
        </p:nvSpPr>
        <p:spPr>
          <a:xfrm>
            <a:off x="488872" y="5257447"/>
            <a:ext cx="2230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Collection of </a:t>
            </a:r>
            <a:r>
              <a:rPr lang="it-IT" dirty="0" err="1">
                <a:solidFill>
                  <a:schemeClr val="bg1"/>
                </a:solidFill>
              </a:rPr>
              <a:t>various</a:t>
            </a:r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type</a:t>
            </a:r>
            <a:r>
              <a:rPr lang="it-IT" dirty="0">
                <a:solidFill>
                  <a:schemeClr val="bg1"/>
                </a:solidFill>
              </a:rPr>
              <a:t> of data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C36CAE5-FACD-7943-991C-20C53A0A2C7B}"/>
              </a:ext>
            </a:extLst>
          </p:cNvPr>
          <p:cNvSpPr txBox="1"/>
          <p:nvPr/>
        </p:nvSpPr>
        <p:spPr>
          <a:xfrm>
            <a:off x="4236225" y="5257447"/>
            <a:ext cx="278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Data </a:t>
            </a:r>
            <a:r>
              <a:rPr lang="it-IT" dirty="0" err="1">
                <a:solidFill>
                  <a:schemeClr val="bg1"/>
                </a:solidFill>
              </a:rPr>
              <a:t>prediction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through</a:t>
            </a:r>
            <a:r>
              <a:rPr lang="it-IT" dirty="0">
                <a:solidFill>
                  <a:schemeClr val="bg1"/>
                </a:solidFill>
              </a:rPr>
              <a:t> AI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26681D7-C9FA-4F65-B995-516F73106FA7}"/>
              </a:ext>
            </a:extLst>
          </p:cNvPr>
          <p:cNvSpPr txBox="1"/>
          <p:nvPr/>
        </p:nvSpPr>
        <p:spPr>
          <a:xfrm>
            <a:off x="8780885" y="5257447"/>
            <a:ext cx="2755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Communication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between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dirty="0" err="1">
                <a:solidFill>
                  <a:schemeClr val="bg1"/>
                </a:solidFill>
              </a:rPr>
              <a:t>all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connected</a:t>
            </a:r>
            <a:r>
              <a:rPr lang="it-IT" dirty="0">
                <a:solidFill>
                  <a:schemeClr val="bg1"/>
                </a:solidFill>
              </a:rPr>
              <a:t> devices</a:t>
            </a:r>
          </a:p>
        </p:txBody>
      </p:sp>
    </p:spTree>
    <p:extLst>
      <p:ext uri="{BB962C8B-B14F-4D97-AF65-F5344CB8AC3E}">
        <p14:creationId xmlns:p14="http://schemas.microsoft.com/office/powerpoint/2010/main" val="3409235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428" y="3992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37;p6">
            <a:extLst>
              <a:ext uri="{FF2B5EF4-FFF2-40B4-BE49-F238E27FC236}">
                <a16:creationId xmlns:a16="http://schemas.microsoft.com/office/drawing/2014/main" id="{F243A907-D388-68BF-FD08-CC87ECEF6A91}"/>
              </a:ext>
            </a:extLst>
          </p:cNvPr>
          <p:cNvGrpSpPr/>
          <p:nvPr/>
        </p:nvGrpSpPr>
        <p:grpSpPr>
          <a:xfrm>
            <a:off x="4424854" y="2"/>
            <a:ext cx="7766717" cy="4855778"/>
            <a:chOff x="4188354" y="376951"/>
            <a:chExt cx="15915745" cy="10350365"/>
          </a:xfrm>
        </p:grpSpPr>
        <p:pic>
          <p:nvPicPr>
            <p:cNvPr id="13" name="Google Shape;138;p6">
              <a:extLst>
                <a:ext uri="{FF2B5EF4-FFF2-40B4-BE49-F238E27FC236}">
                  <a16:creationId xmlns:a16="http://schemas.microsoft.com/office/drawing/2014/main" id="{4D6542A0-9638-D874-A67E-32F4C8DC60A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39;p6">
              <a:extLst>
                <a:ext uri="{FF2B5EF4-FFF2-40B4-BE49-F238E27FC236}">
                  <a16:creationId xmlns:a16="http://schemas.microsoft.com/office/drawing/2014/main" id="{BB7DE7A5-8B71-BDED-E9F3-14809DB2D7C1}"/>
                </a:ext>
              </a:extLst>
            </p:cNvPr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8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" name="Google Shape;5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" y="4495818"/>
            <a:ext cx="4304403" cy="2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3971478" y="2727955"/>
            <a:ext cx="1109260" cy="900326"/>
          </a:xfrm>
          <a:prstGeom prst="rect">
            <a:avLst/>
          </a:prstGeo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7B071F38-CD57-5CE3-0463-17EDE3F17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31292"/>
            <a:ext cx="12192000" cy="1325563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Website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4053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428" y="3992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37;p6">
            <a:extLst>
              <a:ext uri="{FF2B5EF4-FFF2-40B4-BE49-F238E27FC236}">
                <a16:creationId xmlns:a16="http://schemas.microsoft.com/office/drawing/2014/main" id="{F243A907-D388-68BF-FD08-CC87ECEF6A91}"/>
              </a:ext>
            </a:extLst>
          </p:cNvPr>
          <p:cNvGrpSpPr/>
          <p:nvPr/>
        </p:nvGrpSpPr>
        <p:grpSpPr>
          <a:xfrm>
            <a:off x="4424854" y="2"/>
            <a:ext cx="7766717" cy="4855778"/>
            <a:chOff x="4188354" y="376951"/>
            <a:chExt cx="15915745" cy="10350365"/>
          </a:xfrm>
        </p:grpSpPr>
        <p:pic>
          <p:nvPicPr>
            <p:cNvPr id="13" name="Google Shape;138;p6">
              <a:extLst>
                <a:ext uri="{FF2B5EF4-FFF2-40B4-BE49-F238E27FC236}">
                  <a16:creationId xmlns:a16="http://schemas.microsoft.com/office/drawing/2014/main" id="{4D6542A0-9638-D874-A67E-32F4C8DC60A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39;p6">
              <a:extLst>
                <a:ext uri="{FF2B5EF4-FFF2-40B4-BE49-F238E27FC236}">
                  <a16:creationId xmlns:a16="http://schemas.microsoft.com/office/drawing/2014/main" id="{BB7DE7A5-8B71-BDED-E9F3-14809DB2D7C1}"/>
                </a:ext>
              </a:extLst>
            </p:cNvPr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8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Registration Page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8" y="4495818"/>
            <a:ext cx="4304403" cy="2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DAF16F-41A6-C9DE-4320-3B938A773C73}"/>
              </a:ext>
            </a:extLst>
          </p:cNvPr>
          <p:cNvSpPr txBox="1"/>
          <p:nvPr/>
        </p:nvSpPr>
        <p:spPr>
          <a:xfrm>
            <a:off x="573744" y="2189611"/>
            <a:ext cx="4059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Once a client </a:t>
            </a:r>
            <a:r>
              <a:rPr lang="it-IT" dirty="0" err="1">
                <a:solidFill>
                  <a:schemeClr val="bg1"/>
                </a:solidFill>
              </a:rPr>
              <a:t>buy</a:t>
            </a:r>
            <a:r>
              <a:rPr lang="it-IT" dirty="0">
                <a:solidFill>
                  <a:schemeClr val="bg1"/>
                </a:solidFill>
              </a:rPr>
              <a:t> an </a:t>
            </a:r>
            <a:r>
              <a:rPr lang="it-IT" dirty="0" err="1">
                <a:solidFill>
                  <a:schemeClr val="bg1"/>
                </a:solidFill>
              </a:rPr>
              <a:t>AutoGuardian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have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register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into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our</a:t>
            </a:r>
            <a:r>
              <a:rPr lang="it-IT" dirty="0">
                <a:solidFill>
                  <a:schemeClr val="bg1"/>
                </a:solidFill>
              </a:rPr>
              <a:t> website and login with </a:t>
            </a:r>
            <a:r>
              <a:rPr lang="it-IT" dirty="0" err="1">
                <a:solidFill>
                  <a:schemeClr val="bg1"/>
                </a:solidFill>
              </a:rPr>
              <a:t>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credentials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Immagine 8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EE97BC9-4AEC-3D1F-2837-2D06A08937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18" y="1637880"/>
            <a:ext cx="2591253" cy="4382667"/>
          </a:xfrm>
          <a:prstGeom prst="roundRect">
            <a:avLst>
              <a:gd name="adj" fmla="val 580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Video WhatsApp 2024-05-03 ore 10.25.35_79f694de">
            <a:hlinkClick r:id="" action="ppaction://media"/>
            <a:extLst>
              <a:ext uri="{FF2B5EF4-FFF2-40B4-BE49-F238E27FC236}">
                <a16:creationId xmlns:a16="http://schemas.microsoft.com/office/drawing/2014/main" id="{0FE0E9AB-FFA4-1CE2-7C7B-83FBF287E9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40348" y="1657976"/>
            <a:ext cx="2577908" cy="4382667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2EC1D5D3-8160-0C72-FA5E-948A7C790441}"/>
              </a:ext>
            </a:extLst>
          </p:cNvPr>
          <p:cNvSpPr/>
          <p:nvPr/>
        </p:nvSpPr>
        <p:spPr>
          <a:xfrm>
            <a:off x="8065215" y="3518970"/>
            <a:ext cx="797088" cy="620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712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428" y="3992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37;p6">
            <a:extLst>
              <a:ext uri="{FF2B5EF4-FFF2-40B4-BE49-F238E27FC236}">
                <a16:creationId xmlns:a16="http://schemas.microsoft.com/office/drawing/2014/main" id="{F243A907-D388-68BF-FD08-CC87ECEF6A91}"/>
              </a:ext>
            </a:extLst>
          </p:cNvPr>
          <p:cNvGrpSpPr/>
          <p:nvPr/>
        </p:nvGrpSpPr>
        <p:grpSpPr>
          <a:xfrm>
            <a:off x="4424854" y="2"/>
            <a:ext cx="7766717" cy="4855778"/>
            <a:chOff x="4188354" y="376951"/>
            <a:chExt cx="15915745" cy="10350365"/>
          </a:xfrm>
        </p:grpSpPr>
        <p:pic>
          <p:nvPicPr>
            <p:cNvPr id="13" name="Google Shape;138;p6">
              <a:extLst>
                <a:ext uri="{FF2B5EF4-FFF2-40B4-BE49-F238E27FC236}">
                  <a16:creationId xmlns:a16="http://schemas.microsoft.com/office/drawing/2014/main" id="{4D6542A0-9638-D874-A67E-32F4C8DC60A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39;p6">
              <a:extLst>
                <a:ext uri="{FF2B5EF4-FFF2-40B4-BE49-F238E27FC236}">
                  <a16:creationId xmlns:a16="http://schemas.microsoft.com/office/drawing/2014/main" id="{BB7DE7A5-8B71-BDED-E9F3-14809DB2D7C1}"/>
                </a:ext>
              </a:extLst>
            </p:cNvPr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8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Registering Vehicles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8" y="4495818"/>
            <a:ext cx="4304403" cy="2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DAF16F-41A6-C9DE-4320-3B938A773C73}"/>
              </a:ext>
            </a:extLst>
          </p:cNvPr>
          <p:cNvSpPr txBox="1"/>
          <p:nvPr/>
        </p:nvSpPr>
        <p:spPr>
          <a:xfrm>
            <a:off x="364056" y="1909241"/>
            <a:ext cx="63238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Every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AutoGuardian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univocally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identified</a:t>
            </a:r>
            <a:r>
              <a:rPr lang="it-IT" dirty="0">
                <a:solidFill>
                  <a:schemeClr val="bg1"/>
                </a:solidFill>
              </a:rPr>
              <a:t> by a pass code (ID)</a:t>
            </a:r>
          </a:p>
          <a:p>
            <a:r>
              <a:rPr lang="it-IT" dirty="0" err="1">
                <a:solidFill>
                  <a:schemeClr val="bg1"/>
                </a:solidFill>
              </a:rPr>
              <a:t>attached</a:t>
            </a:r>
            <a:r>
              <a:rPr lang="it-IT" dirty="0">
                <a:solidFill>
                  <a:schemeClr val="bg1"/>
                </a:solidFill>
              </a:rPr>
              <a:t> on </a:t>
            </a:r>
            <a:r>
              <a:rPr lang="it-IT" dirty="0" err="1">
                <a:solidFill>
                  <a:schemeClr val="bg1"/>
                </a:solidFill>
              </a:rPr>
              <a:t>his</a:t>
            </a:r>
            <a:r>
              <a:rPr lang="it-IT" dirty="0">
                <a:solidFill>
                  <a:schemeClr val="bg1"/>
                </a:solidFill>
              </a:rPr>
              <a:t> back.</a:t>
            </a:r>
          </a:p>
          <a:p>
            <a:r>
              <a:rPr lang="it-IT" dirty="0">
                <a:solidFill>
                  <a:schemeClr val="bg1"/>
                </a:solidFill>
              </a:rPr>
              <a:t>The client can </a:t>
            </a:r>
            <a:r>
              <a:rPr lang="it-IT" dirty="0" err="1">
                <a:solidFill>
                  <a:schemeClr val="bg1"/>
                </a:solidFill>
              </a:rPr>
              <a:t>add</a:t>
            </a:r>
            <a:r>
              <a:rPr lang="it-IT" dirty="0">
                <a:solidFill>
                  <a:schemeClr val="bg1"/>
                </a:solidFill>
              </a:rPr>
              <a:t> or </a:t>
            </a:r>
            <a:r>
              <a:rPr lang="it-IT" dirty="0" err="1">
                <a:solidFill>
                  <a:schemeClr val="bg1"/>
                </a:solidFill>
              </a:rPr>
              <a:t>remove</a:t>
            </a:r>
            <a:r>
              <a:rPr lang="it-IT" dirty="0">
                <a:solidFill>
                  <a:schemeClr val="bg1"/>
                </a:solidFill>
              </a:rPr>
              <a:t> new </a:t>
            </a:r>
            <a:r>
              <a:rPr lang="it-IT" dirty="0" err="1">
                <a:solidFill>
                  <a:schemeClr val="bg1"/>
                </a:solidFill>
              </a:rPr>
              <a:t>vehicles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whenever</a:t>
            </a:r>
            <a:r>
              <a:rPr lang="it-IT" dirty="0">
                <a:solidFill>
                  <a:schemeClr val="bg1"/>
                </a:solidFill>
              </a:rPr>
              <a:t> he </a:t>
            </a:r>
            <a:r>
              <a:rPr lang="it-IT" dirty="0" err="1">
                <a:solidFill>
                  <a:schemeClr val="bg1"/>
                </a:solidFill>
              </a:rPr>
              <a:t>want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He can </a:t>
            </a:r>
            <a:r>
              <a:rPr lang="it-IT" dirty="0" err="1">
                <a:solidFill>
                  <a:schemeClr val="bg1"/>
                </a:solidFill>
              </a:rPr>
              <a:t>also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see</a:t>
            </a:r>
            <a:r>
              <a:rPr lang="it-IT" dirty="0">
                <a:solidFill>
                  <a:schemeClr val="bg1"/>
                </a:solidFill>
              </a:rPr>
              <a:t> the status of </a:t>
            </a:r>
            <a:r>
              <a:rPr lang="it-IT" dirty="0" err="1">
                <a:solidFill>
                  <a:schemeClr val="bg1"/>
                </a:solidFill>
              </a:rPr>
              <a:t>every</a:t>
            </a:r>
            <a:r>
              <a:rPr lang="it-IT" dirty="0">
                <a:solidFill>
                  <a:schemeClr val="bg1"/>
                </a:solidFill>
              </a:rPr>
              <a:t> device he </a:t>
            </a:r>
            <a:r>
              <a:rPr lang="it-IT" dirty="0" err="1">
                <a:solidFill>
                  <a:schemeClr val="bg1"/>
                </a:solidFill>
              </a:rPr>
              <a:t>own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Video WhatsApp 2024-05-03 ore 10.18.14_622b9aa7">
            <a:hlinkClick r:id="" action="ppaction://media"/>
            <a:extLst>
              <a:ext uri="{FF2B5EF4-FFF2-40B4-BE49-F238E27FC236}">
                <a16:creationId xmlns:a16="http://schemas.microsoft.com/office/drawing/2014/main" id="{6F4482AE-4D9E-0EAB-5AF2-C6F2437F44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42495" y="319881"/>
            <a:ext cx="3657600" cy="6218237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5C2E4E06-4D94-BC06-3EEB-DFE0936A6727}"/>
              </a:ext>
            </a:extLst>
          </p:cNvPr>
          <p:cNvSpPr/>
          <p:nvPr/>
        </p:nvSpPr>
        <p:spPr>
          <a:xfrm>
            <a:off x="1638311" y="3357108"/>
            <a:ext cx="355555" cy="3779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4481017C-BA33-0927-7C97-1E118448DB74}"/>
              </a:ext>
            </a:extLst>
          </p:cNvPr>
          <p:cNvSpPr/>
          <p:nvPr/>
        </p:nvSpPr>
        <p:spPr>
          <a:xfrm>
            <a:off x="1638310" y="3913189"/>
            <a:ext cx="355555" cy="377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91D547F-094E-B656-099B-53642EFC7BE4}"/>
              </a:ext>
            </a:extLst>
          </p:cNvPr>
          <p:cNvSpPr txBox="1"/>
          <p:nvPr/>
        </p:nvSpPr>
        <p:spPr>
          <a:xfrm>
            <a:off x="1993866" y="3374285"/>
            <a:ext cx="416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Vehicle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correctly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connected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D7A99A2-795C-3589-781D-E2CC3BCDB200}"/>
              </a:ext>
            </a:extLst>
          </p:cNvPr>
          <p:cNvSpPr txBox="1"/>
          <p:nvPr/>
        </p:nvSpPr>
        <p:spPr>
          <a:xfrm>
            <a:off x="1993866" y="3895026"/>
            <a:ext cx="416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Vehicle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not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connected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0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428" y="3992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37;p6">
            <a:extLst>
              <a:ext uri="{FF2B5EF4-FFF2-40B4-BE49-F238E27FC236}">
                <a16:creationId xmlns:a16="http://schemas.microsoft.com/office/drawing/2014/main" id="{F243A907-D388-68BF-FD08-CC87ECEF6A91}"/>
              </a:ext>
            </a:extLst>
          </p:cNvPr>
          <p:cNvGrpSpPr/>
          <p:nvPr/>
        </p:nvGrpSpPr>
        <p:grpSpPr>
          <a:xfrm>
            <a:off x="4424854" y="2"/>
            <a:ext cx="7766717" cy="4855778"/>
            <a:chOff x="4188354" y="376951"/>
            <a:chExt cx="15915745" cy="10350365"/>
          </a:xfrm>
        </p:grpSpPr>
        <p:pic>
          <p:nvPicPr>
            <p:cNvPr id="13" name="Google Shape;138;p6">
              <a:extLst>
                <a:ext uri="{FF2B5EF4-FFF2-40B4-BE49-F238E27FC236}">
                  <a16:creationId xmlns:a16="http://schemas.microsoft.com/office/drawing/2014/main" id="{4D6542A0-9638-D874-A67E-32F4C8DC60A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39;p6">
              <a:extLst>
                <a:ext uri="{FF2B5EF4-FFF2-40B4-BE49-F238E27FC236}">
                  <a16:creationId xmlns:a16="http://schemas.microsoft.com/office/drawing/2014/main" id="{BB7DE7A5-8B71-BDED-E9F3-14809DB2D7C1}"/>
                </a:ext>
              </a:extLst>
            </p:cNvPr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8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951300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Add Emergency Contacts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" y="4495818"/>
            <a:ext cx="4304403" cy="2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DAF16F-41A6-C9DE-4320-3B938A773C73}"/>
              </a:ext>
            </a:extLst>
          </p:cNvPr>
          <p:cNvSpPr txBox="1"/>
          <p:nvPr/>
        </p:nvSpPr>
        <p:spPr>
          <a:xfrm>
            <a:off x="839407" y="2226336"/>
            <a:ext cx="40598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>
                <a:solidFill>
                  <a:schemeClr val="bg1"/>
                </a:solidFill>
              </a:rPr>
              <a:t>There’s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dedicated</a:t>
            </a:r>
            <a:r>
              <a:rPr lang="it-IT" dirty="0">
                <a:solidFill>
                  <a:schemeClr val="bg1"/>
                </a:solidFill>
              </a:rPr>
              <a:t> page </a:t>
            </a:r>
            <a:r>
              <a:rPr lang="it-IT" dirty="0" err="1">
                <a:solidFill>
                  <a:schemeClr val="bg1"/>
                </a:solidFill>
              </a:rPr>
              <a:t>where</a:t>
            </a:r>
            <a:r>
              <a:rPr lang="it-IT" dirty="0">
                <a:solidFill>
                  <a:schemeClr val="bg1"/>
                </a:solidFill>
              </a:rPr>
              <a:t> the client can </a:t>
            </a:r>
            <a:r>
              <a:rPr lang="it-IT" dirty="0" err="1">
                <a:solidFill>
                  <a:schemeClr val="bg1"/>
                </a:solidFill>
              </a:rPr>
              <a:t>add</a:t>
            </a:r>
            <a:r>
              <a:rPr lang="it-IT" dirty="0">
                <a:solidFill>
                  <a:schemeClr val="bg1"/>
                </a:solidFill>
              </a:rPr>
              <a:t> or </a:t>
            </a:r>
            <a:r>
              <a:rPr lang="it-IT" dirty="0" err="1">
                <a:solidFill>
                  <a:schemeClr val="bg1"/>
                </a:solidFill>
              </a:rPr>
              <a:t>remove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emergency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contact’s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numbers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it-IT" dirty="0">
              <a:solidFill>
                <a:schemeClr val="bg1"/>
              </a:solidFill>
            </a:endParaRPr>
          </a:p>
          <a:p>
            <a:pPr algn="just"/>
            <a:r>
              <a:rPr lang="it-IT" dirty="0" err="1">
                <a:solidFill>
                  <a:schemeClr val="bg1"/>
                </a:solidFill>
              </a:rPr>
              <a:t>Every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number</a:t>
            </a:r>
            <a:r>
              <a:rPr lang="it-IT" dirty="0">
                <a:solidFill>
                  <a:schemeClr val="bg1"/>
                </a:solidFill>
              </a:rPr>
              <a:t> in the list </a:t>
            </a:r>
            <a:r>
              <a:rPr lang="it-IT" dirty="0" err="1">
                <a:solidFill>
                  <a:schemeClr val="bg1"/>
                </a:solidFill>
              </a:rPr>
              <a:t>will</a:t>
            </a:r>
            <a:r>
              <a:rPr lang="it-IT" dirty="0">
                <a:solidFill>
                  <a:schemeClr val="bg1"/>
                </a:solidFill>
              </a:rPr>
              <a:t> be </a:t>
            </a:r>
            <a:r>
              <a:rPr lang="it-IT" dirty="0" err="1">
                <a:solidFill>
                  <a:schemeClr val="bg1"/>
                </a:solidFill>
              </a:rPr>
              <a:t>notified</a:t>
            </a:r>
            <a:r>
              <a:rPr lang="it-IT" dirty="0">
                <a:solidFill>
                  <a:schemeClr val="bg1"/>
                </a:solidFill>
              </a:rPr>
              <a:t> with a </a:t>
            </a:r>
            <a:r>
              <a:rPr lang="it-IT" dirty="0" err="1">
                <a:solidFill>
                  <a:schemeClr val="bg1"/>
                </a:solidFill>
              </a:rPr>
              <a:t>message</a:t>
            </a:r>
            <a:r>
              <a:rPr lang="it-IT" dirty="0">
                <a:solidFill>
                  <a:schemeClr val="bg1"/>
                </a:solidFill>
              </a:rPr>
              <a:t> in case of crash.</a:t>
            </a:r>
          </a:p>
        </p:txBody>
      </p:sp>
      <p:pic>
        <p:nvPicPr>
          <p:cNvPr id="7" name="Immagine 6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0E7C63E4-02BE-863A-9707-F45A1131E9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0" b="8718"/>
          <a:stretch/>
        </p:blipFill>
        <p:spPr>
          <a:xfrm>
            <a:off x="7476534" y="319881"/>
            <a:ext cx="3615264" cy="6218237"/>
          </a:xfrm>
          <a:prstGeom prst="roundRect">
            <a:avLst>
              <a:gd name="adj" fmla="val 584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58907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982E599-C67C-EDD9-445B-5A8C503777C1}"/>
              </a:ext>
            </a:extLst>
          </p:cNvPr>
          <p:cNvSpPr/>
          <p:nvPr/>
        </p:nvSpPr>
        <p:spPr>
          <a:xfrm>
            <a:off x="428" y="3992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37;p6">
            <a:extLst>
              <a:ext uri="{FF2B5EF4-FFF2-40B4-BE49-F238E27FC236}">
                <a16:creationId xmlns:a16="http://schemas.microsoft.com/office/drawing/2014/main" id="{F243A907-D388-68BF-FD08-CC87ECEF6A91}"/>
              </a:ext>
            </a:extLst>
          </p:cNvPr>
          <p:cNvGrpSpPr/>
          <p:nvPr/>
        </p:nvGrpSpPr>
        <p:grpSpPr>
          <a:xfrm>
            <a:off x="4484867" y="-14552"/>
            <a:ext cx="7766717" cy="4855778"/>
            <a:chOff x="4188354" y="376951"/>
            <a:chExt cx="15915745" cy="10350365"/>
          </a:xfrm>
        </p:grpSpPr>
        <p:pic>
          <p:nvPicPr>
            <p:cNvPr id="13" name="Google Shape;138;p6">
              <a:extLst>
                <a:ext uri="{FF2B5EF4-FFF2-40B4-BE49-F238E27FC236}">
                  <a16:creationId xmlns:a16="http://schemas.microsoft.com/office/drawing/2014/main" id="{4D6542A0-9638-D874-A67E-32F4C8DC60A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39;p6">
              <a:extLst>
                <a:ext uri="{FF2B5EF4-FFF2-40B4-BE49-F238E27FC236}">
                  <a16:creationId xmlns:a16="http://schemas.microsoft.com/office/drawing/2014/main" id="{BB7DE7A5-8B71-BDED-E9F3-14809DB2D7C1}"/>
                </a:ext>
              </a:extLst>
            </p:cNvPr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8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-4048082" y="677223"/>
            <a:ext cx="10723751" cy="622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307" rIns="0" bIns="0" rtlCol="0" anchor="t" anchorCtr="0">
            <a:spAutoFit/>
          </a:bodyPr>
          <a:lstStyle/>
          <a:p>
            <a:pPr marL="5473685" marR="308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Alarm Page</a:t>
            </a:r>
            <a:endParaRPr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8" y="4495818"/>
            <a:ext cx="4304403" cy="2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F3BA5B18-8BD4-CEFE-F09E-5F993BCF918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5"/>
          <a:stretch/>
        </p:blipFill>
        <p:spPr>
          <a:xfrm>
            <a:off x="204534" y="538526"/>
            <a:ext cx="1109260" cy="90032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DAF16F-41A6-C9DE-4320-3B938A773C73}"/>
              </a:ext>
            </a:extLst>
          </p:cNvPr>
          <p:cNvSpPr txBox="1"/>
          <p:nvPr/>
        </p:nvSpPr>
        <p:spPr>
          <a:xfrm>
            <a:off x="282513" y="2044005"/>
            <a:ext cx="408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A5DF632C-A0CE-AF3F-9CC2-6D12F8EE783E}"/>
              </a:ext>
            </a:extLst>
          </p:cNvPr>
          <p:cNvSpPr/>
          <p:nvPr/>
        </p:nvSpPr>
        <p:spPr>
          <a:xfrm>
            <a:off x="5650384" y="3557756"/>
            <a:ext cx="797088" cy="620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Video WhatsApp 2024-05-03 ore 10.18.14_0c0c1daa">
            <a:hlinkClick r:id="" action="ppaction://media"/>
            <a:extLst>
              <a:ext uri="{FF2B5EF4-FFF2-40B4-BE49-F238E27FC236}">
                <a16:creationId xmlns:a16="http://schemas.microsoft.com/office/drawing/2014/main" id="{C158C88A-30D4-DB0E-0A38-612F8C7EC6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08436" y="1693263"/>
            <a:ext cx="2772742" cy="4713903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6" name="Video WhatsApp 2024-05-09 ore 11.11.51_776e3c86">
            <a:hlinkClick r:id="" action="ppaction://media"/>
            <a:extLst>
              <a:ext uri="{FF2B5EF4-FFF2-40B4-BE49-F238E27FC236}">
                <a16:creationId xmlns:a16="http://schemas.microsoft.com/office/drawing/2014/main" id="{B032B11A-BFA2-4EF1-3E48-D1C0B9D6B87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416678" y="1693262"/>
            <a:ext cx="2779364" cy="4725161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4257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1009</Words>
  <Application>Microsoft Office PowerPoint</Application>
  <PresentationFormat>Widescreen</PresentationFormat>
  <Paragraphs>217</Paragraphs>
  <Slides>29</Slides>
  <Notes>29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7" baseType="lpstr">
      <vt:lpstr>Aharoni</vt:lpstr>
      <vt:lpstr>Aptos</vt:lpstr>
      <vt:lpstr>Aptos Display</vt:lpstr>
      <vt:lpstr>Arial</vt:lpstr>
      <vt:lpstr>Cambria Math</vt:lpstr>
      <vt:lpstr>Google Sans</vt:lpstr>
      <vt:lpstr>Wingdings</vt:lpstr>
      <vt:lpstr>Tema di Office</vt:lpstr>
      <vt:lpstr>AutoGuardian</vt:lpstr>
      <vt:lpstr>What is AutoGuardian?</vt:lpstr>
      <vt:lpstr>Why AutoGuardian?</vt:lpstr>
      <vt:lpstr>Features</vt:lpstr>
      <vt:lpstr>Website</vt:lpstr>
      <vt:lpstr>Registration Page</vt:lpstr>
      <vt:lpstr>Registering Vehicles</vt:lpstr>
      <vt:lpstr>Add Emergency Contacts</vt:lpstr>
      <vt:lpstr>Alarm Page</vt:lpstr>
      <vt:lpstr>High Level Architecture</vt:lpstr>
      <vt:lpstr>Components</vt:lpstr>
      <vt:lpstr>Sensors</vt:lpstr>
      <vt:lpstr>Devices</vt:lpstr>
      <vt:lpstr>Data Type</vt:lpstr>
      <vt:lpstr>Data Collection</vt:lpstr>
      <vt:lpstr>Serial Diagram</vt:lpstr>
      <vt:lpstr>Serial Communication</vt:lpstr>
      <vt:lpstr>HTTP Diagram</vt:lpstr>
      <vt:lpstr>Web Server</vt:lpstr>
      <vt:lpstr>HTTP (API REST)</vt:lpstr>
      <vt:lpstr>API REST Use Case </vt:lpstr>
      <vt:lpstr>MQTT Diagram</vt:lpstr>
      <vt:lpstr>MQTT</vt:lpstr>
      <vt:lpstr>MQTT Use Case</vt:lpstr>
      <vt:lpstr>MQTT Use Case</vt:lpstr>
      <vt:lpstr>Smart Alarm Check</vt:lpstr>
      <vt:lpstr>Smart Check Diagram</vt:lpstr>
      <vt:lpstr>AI Predictions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GIACOMO REGGIANINI</dc:creator>
  <cp:lastModifiedBy>GIACOMO REGGIANINI</cp:lastModifiedBy>
  <cp:revision>15</cp:revision>
  <cp:lastPrinted>2024-05-09T12:00:40Z</cp:lastPrinted>
  <dcterms:created xsi:type="dcterms:W3CDTF">2024-05-02T08:55:17Z</dcterms:created>
  <dcterms:modified xsi:type="dcterms:W3CDTF">2024-05-10T10:17:36Z</dcterms:modified>
</cp:coreProperties>
</file>